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2"/>
  </p:notesMasterIdLst>
  <p:handoutMasterIdLst>
    <p:handoutMasterId r:id="rId33"/>
  </p:handoutMasterIdLst>
  <p:sldIdLst>
    <p:sldId id="258" r:id="rId2"/>
    <p:sldId id="264" r:id="rId3"/>
    <p:sldId id="268" r:id="rId4"/>
    <p:sldId id="269" r:id="rId5"/>
    <p:sldId id="270" r:id="rId6"/>
    <p:sldId id="271" r:id="rId7"/>
    <p:sldId id="272" r:id="rId8"/>
    <p:sldId id="273" r:id="rId9"/>
    <p:sldId id="274" r:id="rId10"/>
    <p:sldId id="275" r:id="rId11"/>
    <p:sldId id="276" r:id="rId12"/>
    <p:sldId id="278" r:id="rId13"/>
    <p:sldId id="279" r:id="rId14"/>
    <p:sldId id="291" r:id="rId15"/>
    <p:sldId id="314" r:id="rId16"/>
    <p:sldId id="293" r:id="rId17"/>
    <p:sldId id="294" r:id="rId18"/>
    <p:sldId id="298" r:id="rId19"/>
    <p:sldId id="299" r:id="rId20"/>
    <p:sldId id="300" r:id="rId21"/>
    <p:sldId id="301" r:id="rId22"/>
    <p:sldId id="302" r:id="rId23"/>
    <p:sldId id="303" r:id="rId24"/>
    <p:sldId id="304" r:id="rId25"/>
    <p:sldId id="305" r:id="rId26"/>
    <p:sldId id="307" r:id="rId27"/>
    <p:sldId id="309" r:id="rId28"/>
    <p:sldId id="310" r:id="rId29"/>
    <p:sldId id="311" r:id="rId30"/>
    <p:sldId id="267" r:id="rId31"/>
  </p:sldIdLst>
  <p:sldSz cx="9144000" cy="6858000" type="screen4x3"/>
  <p:notesSz cx="6858000" cy="9144000"/>
  <p:embeddedFontLst>
    <p:embeddedFont>
      <p:font typeface="Sassoon Infant Rg" panose="02000503030000020003" pitchFamily="50" charset="0"/>
      <p:regular r:id="rId34"/>
      <p:bold r:id="rId35"/>
    </p:embeddedFont>
    <p:embeddedFont>
      <p:font typeface="Londrina Solid" panose="02000506000000020003" charset="0"/>
      <p:regular r:id="rId36"/>
    </p:embeddedFont>
    <p:embeddedFont>
      <p:font typeface="Roboto" panose="020B0604020202020204" charset="0"/>
      <p:regular r:id="rId37"/>
      <p:bold r:id="rId38"/>
      <p:italic r:id="rId39"/>
      <p:boldItalic r:id="rId40"/>
    </p:embeddedFont>
    <p:embeddedFont>
      <p:font typeface="Sassoon Infant Md" panose="02000603050000020003" charset="0"/>
      <p:regular r:id="rId41"/>
    </p:embeddedFont>
    <p:embeddedFont>
      <p:font typeface="Twinkl" panose="020B0604020202020204" pitchFamily="2" charset="0"/>
      <p:regular r:id="rId42"/>
      <p:bold r:id="rId43"/>
    </p:embeddedFon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D7DF"/>
    <a:srgbClr val="75CEEF"/>
    <a:srgbClr val="0278AE"/>
    <a:srgbClr val="9ECFE0"/>
    <a:srgbClr val="F65813"/>
    <a:srgbClr val="FAE524"/>
    <a:srgbClr val="BADFE9"/>
    <a:srgbClr val="9EF5CF"/>
    <a:srgbClr val="21A6F9"/>
    <a:srgbClr val="51D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showGuides="1">
      <p:cViewPr>
        <p:scale>
          <a:sx n="93" d="100"/>
          <a:sy n="93" d="100"/>
        </p:scale>
        <p:origin x="-96" y="72"/>
      </p:cViewPr>
      <p:guideLst>
        <p:guide orient="horz" pos="2160"/>
        <p:guide orient="horz" pos="3997"/>
        <p:guide orient="horz" pos="323"/>
        <p:guide orient="horz" pos="459"/>
        <p:guide orient="horz" pos="3838"/>
        <p:guide pos="2880"/>
        <p:guide pos="317"/>
        <p:guide pos="5443"/>
        <p:guide pos="476"/>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09/07/2021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09/07/2021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8" name="Rounded Rectangle 17"/>
          <p:cNvSpPr/>
          <p:nvPr userDrawn="1"/>
        </p:nvSpPr>
        <p:spPr>
          <a:xfrm>
            <a:off x="760416"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Rounded Rectangle 18"/>
          <p:cNvSpPr/>
          <p:nvPr userDrawn="1"/>
        </p:nvSpPr>
        <p:spPr>
          <a:xfrm>
            <a:off x="3337553"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20" name="Rounded Rectangle 19"/>
          <p:cNvSpPr/>
          <p:nvPr userDrawn="1"/>
        </p:nvSpPr>
        <p:spPr>
          <a:xfrm>
            <a:off x="5914690"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ounded Rectangle 5"/>
          <p:cNvSpPr/>
          <p:nvPr userDrawn="1"/>
        </p:nvSpPr>
        <p:spPr>
          <a:xfrm>
            <a:off x="755650"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Rounded Rectangle 8"/>
          <p:cNvSpPr/>
          <p:nvPr userDrawn="1"/>
        </p:nvSpPr>
        <p:spPr>
          <a:xfrm>
            <a:off x="3332787"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ounded Rectangle 10"/>
          <p:cNvSpPr/>
          <p:nvPr userDrawn="1"/>
        </p:nvSpPr>
        <p:spPr>
          <a:xfrm>
            <a:off x="5909924"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5"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48" y="2494138"/>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flipH="1">
            <a:off x="3337552" y="2494138"/>
            <a:ext cx="2464127"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5909923" y="248161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755647"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337553"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8"/>
          </p:nvPr>
        </p:nvSpPr>
        <p:spPr>
          <a:xfrm flipH="1">
            <a:off x="5909924"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11149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p:nvPr>
        </p:nvSpPr>
        <p:spPr>
          <a:xfrm>
            <a:off x="755649" y="1513946"/>
            <a:ext cx="2997201" cy="4569354"/>
          </a:xfrm>
          <a:prstGeom prst="roundRect">
            <a:avLst>
              <a:gd name="adj" fmla="val 1874"/>
            </a:avLst>
          </a:prstGeom>
        </p:spPr>
        <p:txBody>
          <a:bodyPr lIns="0" tIns="0" r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3752850" y="4616560"/>
            <a:ext cx="2275417"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userDrawn="1"/>
        </p:nvSpPr>
        <p:spPr>
          <a:xfrm>
            <a:off x="3752850" y="3066910"/>
            <a:ext cx="2275417"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11" name="Rectangle 10"/>
          <p:cNvSpPr/>
          <p:nvPr userDrawn="1"/>
        </p:nvSpPr>
        <p:spPr>
          <a:xfrm>
            <a:off x="3752850" y="1513945"/>
            <a:ext cx="2275417"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 name="Rectangle 22"/>
          <p:cNvSpPr/>
          <p:nvPr userDrawn="1"/>
        </p:nvSpPr>
        <p:spPr>
          <a:xfrm>
            <a:off x="6119282" y="4616560"/>
            <a:ext cx="2275417"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4" name="Rectangle 23"/>
          <p:cNvSpPr/>
          <p:nvPr userDrawn="1"/>
        </p:nvSpPr>
        <p:spPr>
          <a:xfrm>
            <a:off x="6119282" y="3066910"/>
            <a:ext cx="2275417"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25" name="Rectangle 24"/>
          <p:cNvSpPr/>
          <p:nvPr userDrawn="1"/>
        </p:nvSpPr>
        <p:spPr>
          <a:xfrm>
            <a:off x="6119282" y="1513945"/>
            <a:ext cx="2275417"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Content Placeholder 2"/>
          <p:cNvSpPr>
            <a:spLocks noGrp="1"/>
          </p:cNvSpPr>
          <p:nvPr>
            <p:ph idx="13"/>
          </p:nvPr>
        </p:nvSpPr>
        <p:spPr>
          <a:xfrm flipH="1">
            <a:off x="3752849" y="1513944"/>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4"/>
          </p:nvPr>
        </p:nvSpPr>
        <p:spPr>
          <a:xfrm flipH="1">
            <a:off x="6117162" y="1513943"/>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5"/>
          </p:nvPr>
        </p:nvSpPr>
        <p:spPr>
          <a:xfrm flipH="1">
            <a:off x="3765547" y="3059085"/>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6117162" y="3062996"/>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752849" y="4612048"/>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8"/>
          </p:nvPr>
        </p:nvSpPr>
        <p:spPr>
          <a:xfrm flipH="1">
            <a:off x="6117162" y="4616560"/>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856887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r>
              <a:rPr lang="en-GB" dirty="0"/>
              <a:t>Click to edit Master text styles</a:t>
            </a:r>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6" name="Rectangle 5"/>
          <p:cNvSpPr/>
          <p:nvPr userDrawn="1"/>
        </p:nvSpPr>
        <p:spPr>
          <a:xfrm>
            <a:off x="457197" y="1513944"/>
            <a:ext cx="8220075" cy="488209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tIns="25200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818133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755650" y="1513944"/>
            <a:ext cx="7632700"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grpSp>
        <p:nvGrpSpPr>
          <p:cNvPr id="3" name="Group 2"/>
          <p:cNvGrpSpPr/>
          <p:nvPr userDrawn="1"/>
        </p:nvGrpSpPr>
        <p:grpSpPr>
          <a:xfrm>
            <a:off x="4002736" y="1738841"/>
            <a:ext cx="4189074" cy="4129086"/>
            <a:chOff x="4002736" y="1755885"/>
            <a:chExt cx="4189074" cy="4129086"/>
          </a:xfrm>
        </p:grpSpPr>
        <p:sp>
          <p:nvSpPr>
            <p:cNvPr id="9" name="Oval 8"/>
            <p:cNvSpPr/>
            <p:nvPr userDrawn="1"/>
          </p:nvSpPr>
          <p:spPr bwMode="auto">
            <a:xfrm>
              <a:off x="4002736" y="175588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1" name="Oval 10"/>
            <p:cNvSpPr/>
            <p:nvPr userDrawn="1"/>
          </p:nvSpPr>
          <p:spPr bwMode="auto">
            <a:xfrm>
              <a:off x="6193147" y="1755885"/>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2" name="Oval 11"/>
            <p:cNvSpPr/>
            <p:nvPr userDrawn="1"/>
          </p:nvSpPr>
          <p:spPr bwMode="auto">
            <a:xfrm>
              <a:off x="6193147" y="3886309"/>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3" name="Oval 12"/>
            <p:cNvSpPr/>
            <p:nvPr userDrawn="1"/>
          </p:nvSpPr>
          <p:spPr bwMode="auto">
            <a:xfrm>
              <a:off x="4002736" y="388630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grpSp>
      <p:sp>
        <p:nvSpPr>
          <p:cNvPr id="14" name="Content Placeholder 2"/>
          <p:cNvSpPr>
            <a:spLocks noGrp="1"/>
          </p:cNvSpPr>
          <p:nvPr userDrawn="1">
            <p:ph idx="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userDrawn="1">
            <p:ph idx="10"/>
          </p:nvPr>
        </p:nvSpPr>
        <p:spPr>
          <a:xfrm>
            <a:off x="4012772" y="1736724"/>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1"/>
          </p:nvPr>
        </p:nvSpPr>
        <p:spPr>
          <a:xfrm>
            <a:off x="6197375" y="1736724"/>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2"/>
          </p:nvPr>
        </p:nvSpPr>
        <p:spPr>
          <a:xfrm>
            <a:off x="4012772" y="3868603"/>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3"/>
          </p:nvPr>
        </p:nvSpPr>
        <p:spPr>
          <a:xfrm>
            <a:off x="6197375" y="3868603"/>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68757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60233" y="1513945"/>
            <a:ext cx="3691606"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9" name="Rectangle 8"/>
          <p:cNvSpPr/>
          <p:nvPr userDrawn="1"/>
        </p:nvSpPr>
        <p:spPr bwMode="auto">
          <a:xfrm>
            <a:off x="750885" y="1513945"/>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1" name="Rectangle 10"/>
          <p:cNvSpPr/>
          <p:nvPr userDrawn="1"/>
        </p:nvSpPr>
        <p:spPr bwMode="auto">
          <a:xfrm>
            <a:off x="750885" y="2678233"/>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2" name="Rectangle 11"/>
          <p:cNvSpPr/>
          <p:nvPr userDrawn="1"/>
        </p:nvSpPr>
        <p:spPr bwMode="auto">
          <a:xfrm>
            <a:off x="750885" y="3842521"/>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3" name="Rectangle 12"/>
          <p:cNvSpPr/>
          <p:nvPr userDrawn="1"/>
        </p:nvSpPr>
        <p:spPr bwMode="auto">
          <a:xfrm>
            <a:off x="750885" y="5006809"/>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0" name="Content Placeholder 2"/>
          <p:cNvSpPr>
            <a:spLocks noGrp="1"/>
          </p:cNvSpPr>
          <p:nvPr>
            <p:ph idx="10"/>
          </p:nvPr>
        </p:nvSpPr>
        <p:spPr>
          <a:xfrm>
            <a:off x="4660233" y="1513945"/>
            <a:ext cx="3691606" cy="4578879"/>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1"/>
          </p:nvPr>
        </p:nvSpPr>
        <p:spPr>
          <a:xfrm>
            <a:off x="754587" y="1513946"/>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2"/>
          </p:nvPr>
        </p:nvSpPr>
        <p:spPr>
          <a:xfrm>
            <a:off x="754587" y="2678233"/>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3"/>
          </p:nvPr>
        </p:nvSpPr>
        <p:spPr>
          <a:xfrm>
            <a:off x="754587" y="3842520"/>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4"/>
          </p:nvPr>
        </p:nvSpPr>
        <p:spPr>
          <a:xfrm>
            <a:off x="754587" y="5006808"/>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80618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2895600" y="1513944"/>
            <a:ext cx="5492750"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Rectangle 8"/>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ectangle 10"/>
          <p:cNvSpPr/>
          <p:nvPr userDrawn="1"/>
        </p:nvSpPr>
        <p:spPr>
          <a:xfrm>
            <a:off x="755650" y="1513944"/>
            <a:ext cx="2036763"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Content Placeholder 2"/>
          <p:cNvSpPr>
            <a:spLocks noGrp="1"/>
          </p:cNvSpPr>
          <p:nvPr>
            <p:ph idx="11"/>
          </p:nvPr>
        </p:nvSpPr>
        <p:spPr>
          <a:xfrm>
            <a:off x="750884" y="1513945"/>
            <a:ext cx="2041529" cy="28793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2"/>
          </p:nvPr>
        </p:nvSpPr>
        <p:spPr>
          <a:xfrm>
            <a:off x="2895600" y="1513946"/>
            <a:ext cx="5492750" cy="2879334"/>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3"/>
          </p:nvPr>
        </p:nvSpPr>
        <p:spPr>
          <a:xfrm>
            <a:off x="750884" y="4481512"/>
            <a:ext cx="7637466" cy="1611312"/>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89856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755650" y="1513945"/>
            <a:ext cx="2852738"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7" name="Rectangle 6"/>
          <p:cNvSpPr/>
          <p:nvPr userDrawn="1"/>
        </p:nvSpPr>
        <p:spPr>
          <a:xfrm>
            <a:off x="3683001" y="461427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2" name="Rectangle 11"/>
          <p:cNvSpPr/>
          <p:nvPr userDrawn="1"/>
        </p:nvSpPr>
        <p:spPr>
          <a:xfrm>
            <a:off x="3683001" y="1519198"/>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3" name="Rectangle 12"/>
          <p:cNvSpPr/>
          <p:nvPr userDrawn="1"/>
        </p:nvSpPr>
        <p:spPr>
          <a:xfrm>
            <a:off x="3683001" y="306673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Content Placeholder 2"/>
          <p:cNvSpPr>
            <a:spLocks noGrp="1"/>
          </p:cNvSpPr>
          <p:nvPr>
            <p:ph idx="12"/>
          </p:nvPr>
        </p:nvSpPr>
        <p:spPr>
          <a:xfrm>
            <a:off x="3682999" y="1513946"/>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3682999" y="3061487"/>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1" name="Content Placeholder 2"/>
          <p:cNvSpPr>
            <a:spLocks noGrp="1"/>
          </p:cNvSpPr>
          <p:nvPr>
            <p:ph idx="14"/>
          </p:nvPr>
        </p:nvSpPr>
        <p:spPr>
          <a:xfrm>
            <a:off x="3682999" y="4609027"/>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a:off x="755651" y="1513946"/>
            <a:ext cx="2852738" cy="4578879"/>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9762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12104" y="1513946"/>
            <a:ext cx="3776245"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7" name="Rectangle 6"/>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Rectangle 8"/>
          <p:cNvSpPr/>
          <p:nvPr userDrawn="1"/>
        </p:nvSpPr>
        <p:spPr>
          <a:xfrm>
            <a:off x="755650"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ectangle 10"/>
          <p:cNvSpPr/>
          <p:nvPr userDrawn="1"/>
        </p:nvSpPr>
        <p:spPr>
          <a:xfrm>
            <a:off x="2683877"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0" name="Content Placeholder 2"/>
          <p:cNvSpPr>
            <a:spLocks noGrp="1"/>
          </p:cNvSpPr>
          <p:nvPr>
            <p:ph idx="12"/>
          </p:nvPr>
        </p:nvSpPr>
        <p:spPr>
          <a:xfrm>
            <a:off x="4612104" y="1513946"/>
            <a:ext cx="3776245" cy="2815834"/>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51" y="1513945"/>
            <a:ext cx="1835149" cy="28158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a:off x="755650" y="4418012"/>
            <a:ext cx="7632699" cy="1674812"/>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2683877" y="1513945"/>
            <a:ext cx="1835149" cy="28158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613484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503238" y="2502606"/>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0"/>
          </p:nvPr>
        </p:nvSpPr>
        <p:spPr>
          <a:xfrm>
            <a:off x="760416" y="5125507"/>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3"/>
          </p:nvPr>
        </p:nvSpPr>
        <p:spPr>
          <a:xfrm flipH="1">
            <a:off x="503236" y="2502605"/>
            <a:ext cx="8137526" cy="258762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403606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2" r:id="rId4"/>
    <p:sldLayoutId id="2147483671" r:id="rId5"/>
    <p:sldLayoutId id="2147483667" r:id="rId6"/>
    <p:sldLayoutId id="2147483668" r:id="rId7"/>
    <p:sldLayoutId id="2147483669" r:id="rId8"/>
    <p:sldLayoutId id="2147483670" r:id="rId9"/>
    <p:sldLayoutId id="2147483673" r:id="rId10"/>
    <p:sldLayoutId id="2147483674" r:id="rId11"/>
    <p:sldLayoutId id="2147483663" r:id="rId12"/>
    <p:sldLayoutId id="2147483666" r:id="rId13"/>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www.twinkl.co.uk/resources/keystage2-ks2/ks2-topics/ks2-topics-project-pack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ww.twinkl.co.uk/resources/keystage2-ks2/ks2-topics/ks2-topics-project-packs"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s://www.twinkl.co.uk/resources/keystage2-ks2/ks2-topics/ks2-topics-project-packs"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www.twinkl.co.uk/resources/keystage2-ks2/ks2-topics/ks2-topics-project-packs"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twinkl.co.uk/resources/keystage2-ks2/ks2-topics/ks2-topics-project-packs"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hyperlink" Target="https://www.twinkl.co.uk/resources/keystage2-ks2/ks2-topics/ks2-topics-project-packs" TargetMode="External"/><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 Id="rId6" Type="http://schemas.openxmlformats.org/officeDocument/2006/relationships/hyperlink" Target="https://creativecommons.org/licenses/by/2.0/uk/" TargetMode="External"/><Relationship Id="rId5" Type="http://schemas.openxmlformats.org/officeDocument/2006/relationships/hyperlink" Target="https://www.flickr.com/photos/hawaii-mcgraths" TargetMode="External"/><Relationship Id="rId4" Type="http://schemas.openxmlformats.org/officeDocument/2006/relationships/hyperlink" Target="https://www.flickr.com/photos/hawaii-mcgraths/1739538073/in/photolist-JudYHC-JosTH1-d2AV2C-Jqzw3F-JqwLrM-4iF7up-3DHA4K-azLayd-dwKwpb-3FDP3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lickr.com/photos/docnz/8528282263/in/photolist-dZBFcn-dZBvCx-dZJz7d-dZDqDc-27mKbPu-U1V4vs-27qRGkM-27mK6gf-27mK7Ny-27mK8Dw-27mK5DU-27mKaA7-27mK9aG-27mK9TL-27mK71S-27qRQVT-27mK4Ps-63vvHg-2e8AKrX-2h5HaRn-aZETS-dZD7p8-dZJLbh-Kfxepz-24eCP8R-7wXB9z-23aXXzh-dZHk63-dZCVqt-dZHu5G-cnjxym-dZD8wp-dZBKL8-dZD22X-dZCW6H-dZJRbm-dZBHbi-dZD5Bz-dZHr6d-HZr42c-HZrA3R-4NQvgo-uKvEPx-avZe9w-uKoEt7-HaZANq-dZBzQV-75WbTM-dZBEgk-24HUBG6" TargetMode="External"/><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https://creativecommons.org/licenses/by/2.0/uk/" TargetMode="External"/><Relationship Id="rId4" Type="http://schemas.openxmlformats.org/officeDocument/2006/relationships/hyperlink" Target="https://www.flickr.com/photos/docnz/"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flickr.com/photos/30915363@N00/7366847/in/photolist-729BAF-DKUB-3NUjg-9wRxxk-ffnkLG-M3LGgz-aNuaMc-aKiaSR-aKiXaz-aJrAWK-aJrBnK-aJrB8a-aJrBeH-aD6kgu-aD6nPj-aCPHHT-anmGzF-ebA8ij-aoimN-ebA7UE-ebuu8i-ebuudM-ebuu36-7ppJ4P-4w8KkJ-9d5W6V-4w8KE7-5vWFhP-4w4C2i-4VxJGK-HYW22m-4w4Ckv-9oFF3n-8WNSr6-7MXE6B-j9kxy-2g52e5R-6yoZU9-ctQTYq-5WLrzZ-Jvryk6" TargetMode="External"/><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hyperlink" Target="https://creativecommons.org/licenses/by/2.0/uk/" TargetMode="External"/><Relationship Id="rId4" Type="http://schemas.openxmlformats.org/officeDocument/2006/relationships/hyperlink" Target="https://www.flickr.com/photos/30915363@N00/"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www.twinkl.co.uk/resources/keystage2-ks2/ks2-topics/ks2-topics-project-pack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hyperlink" Target="https://www.twinkl.co.uk/resources/keystage2-ks2/ks2-topics/ks2-topics-project-pack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twinkl.co.uk/resources/keystage2-ks2/ks2-topics/ks2-topics-project-pack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twinkl.co.uk/resources/keystage2-ks2/ks2-topics/ks2-topics-project-pack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s://www.twinkl.co.uk/resources/keystage2-ks2/ks2-topics/ks2-topics-project-packs" TargetMode="Externa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xmlns="" id="{ECDB838E-96C1-41CC-A1F7-876341CC57B9}"/>
              </a:ext>
            </a:extLst>
          </p:cNvPr>
          <p:cNvSpPr/>
          <p:nvPr/>
        </p:nvSpPr>
        <p:spPr>
          <a:xfrm>
            <a:off x="4060272" y="5226341"/>
            <a:ext cx="1157680" cy="1090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a16="http://schemas.microsoft.com/office/drawing/2014/main" xmlns="" id="{B3CF7CEA-3680-46CB-B1E3-5748888CBE86}"/>
              </a:ext>
            </a:extLst>
          </p:cNvPr>
          <p:cNvSpPr/>
          <p:nvPr/>
        </p:nvSpPr>
        <p:spPr>
          <a:xfrm>
            <a:off x="4212672" y="5378741"/>
            <a:ext cx="1157680" cy="1090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t="-2307" b="29985"/>
          <a:stretch/>
        </p:blipFill>
        <p:spPr>
          <a:xfrm>
            <a:off x="503238" y="2001795"/>
            <a:ext cx="8137524" cy="4343443"/>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Collect Ambitious Vocabulary</a:t>
            </a:r>
          </a:p>
        </p:txBody>
      </p:sp>
      <p:sp>
        <p:nvSpPr>
          <p:cNvPr id="2" name="Rounded Rectangle 1"/>
          <p:cNvSpPr/>
          <p:nvPr/>
        </p:nvSpPr>
        <p:spPr>
          <a:xfrm>
            <a:off x="503237" y="1507068"/>
            <a:ext cx="8137525" cy="1674373"/>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0" i="0" u="none" strike="noStrike" dirty="0">
                <a:solidFill>
                  <a:srgbClr val="1C1C1C"/>
                </a:solidFill>
                <a:effectLst/>
                <a:latin typeface="Twinkl" pitchFamily="2" charset="0"/>
              </a:rPr>
              <a:t>Complete the ‘</a:t>
            </a:r>
            <a:r>
              <a:rPr lang="en-GB" sz="1800" b="1" i="0" u="none" strike="noStrike" dirty="0">
                <a:solidFill>
                  <a:srgbClr val="1C1C1C"/>
                </a:solidFill>
                <a:effectLst/>
                <a:latin typeface="Twinkl" pitchFamily="2" charset="0"/>
              </a:rPr>
              <a:t>Use Your Senses Vocabulary Collection Sheet’ </a:t>
            </a:r>
            <a:r>
              <a:rPr lang="en-GB" sz="1800" b="0" i="0" u="none" strike="noStrike" dirty="0">
                <a:solidFill>
                  <a:srgbClr val="1C1C1C"/>
                </a:solidFill>
                <a:effectLst/>
                <a:latin typeface="Twinkl" pitchFamily="2" charset="0"/>
              </a:rPr>
              <a:t>to write down all the words and phrases you can think of.</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Use thesauruses and dictionaries to try and collect rich, ambitious vocabulary</a:t>
            </a:r>
            <a:r>
              <a:rPr lang="en-GB" sz="1800" b="0" i="0" u="none" strike="noStrike" dirty="0" smtClean="0">
                <a:solidFill>
                  <a:srgbClr val="1C1C1C"/>
                </a:solidFill>
                <a:effectLst/>
                <a:latin typeface="Twinkl" pitchFamily="2" charset="0"/>
              </a:rPr>
              <a:t>.</a:t>
            </a:r>
            <a:endParaRPr lang="en-GB" b="0" dirty="0">
              <a:effectLst/>
              <a:latin typeface="Twinkl" pitchFamily="2" charset="0"/>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21492"/>
          <a:stretch/>
        </p:blipFill>
        <p:spPr>
          <a:xfrm rot="5400000">
            <a:off x="6691073" y="2463175"/>
            <a:ext cx="1674372" cy="2225005"/>
          </a:xfrm>
          <a:prstGeom prst="rect">
            <a:avLst/>
          </a:prstGeom>
        </p:spPr>
      </p:pic>
      <p:sp>
        <p:nvSpPr>
          <p:cNvPr id="6" name="Rectangle 5">
            <a:hlinkClick r:id="rId4"/>
            <a:extLst>
              <a:ext uri="{FF2B5EF4-FFF2-40B4-BE49-F238E27FC236}">
                <a16:creationId xmlns:a16="http://schemas.microsoft.com/office/drawing/2014/main" xmlns="" id="{CA300BF2-9F68-4864-B69A-5127E8113FE5}"/>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062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t="31716" b="3150"/>
          <a:stretch/>
        </p:blipFill>
        <p:spPr>
          <a:xfrm>
            <a:off x="503238" y="2597360"/>
            <a:ext cx="8137524" cy="3747878"/>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Use Your Ideas!</a:t>
            </a:r>
          </a:p>
        </p:txBody>
      </p:sp>
      <p:sp>
        <p:nvSpPr>
          <p:cNvPr id="2" name="Rounded Rectangle 1"/>
          <p:cNvSpPr/>
          <p:nvPr/>
        </p:nvSpPr>
        <p:spPr>
          <a:xfrm>
            <a:off x="503237" y="1350551"/>
            <a:ext cx="8137525" cy="117022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0" i="0" u="none" strike="noStrike" dirty="0">
                <a:solidFill>
                  <a:srgbClr val="1C1C1C"/>
                </a:solidFill>
                <a:effectLst/>
                <a:latin typeface="Twinkl" pitchFamily="2" charset="0"/>
              </a:rPr>
              <a:t>Now, turn your ideas into a passage of descriptive writing about your first impressions of the island.</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How could you open your sentences?</a:t>
            </a:r>
            <a:endParaRPr lang="en-GB" b="0" dirty="0">
              <a:effectLst/>
              <a:latin typeface="Twinkl" pitchFamily="2" charset="0"/>
            </a:endParaRPr>
          </a:p>
        </p:txBody>
      </p:sp>
      <p:sp>
        <p:nvSpPr>
          <p:cNvPr id="6" name="Rounded Rectangle 5"/>
          <p:cNvSpPr/>
          <p:nvPr/>
        </p:nvSpPr>
        <p:spPr>
          <a:xfrm>
            <a:off x="557512" y="3171659"/>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With utter jubilation,</a:t>
            </a:r>
          </a:p>
        </p:txBody>
      </p:sp>
      <p:sp>
        <p:nvSpPr>
          <p:cNvPr id="7" name="Rounded Rectangle 6"/>
          <p:cNvSpPr/>
          <p:nvPr/>
        </p:nvSpPr>
        <p:spPr>
          <a:xfrm>
            <a:off x="5877568" y="2597360"/>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Everywhere I looked,</a:t>
            </a:r>
          </a:p>
        </p:txBody>
      </p:sp>
      <p:sp>
        <p:nvSpPr>
          <p:cNvPr id="8" name="Rounded Rectangle 7"/>
          <p:cNvSpPr/>
          <p:nvPr/>
        </p:nvSpPr>
        <p:spPr>
          <a:xfrm>
            <a:off x="3225412" y="3745957"/>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As I came into dock,</a:t>
            </a:r>
          </a:p>
        </p:txBody>
      </p:sp>
      <p:sp>
        <p:nvSpPr>
          <p:cNvPr id="9" name="Rounded Rectangle 8"/>
          <p:cNvSpPr/>
          <p:nvPr/>
        </p:nvSpPr>
        <p:spPr>
          <a:xfrm>
            <a:off x="573258" y="2603338"/>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Upon first glance,</a:t>
            </a:r>
          </a:p>
        </p:txBody>
      </p:sp>
      <p:sp>
        <p:nvSpPr>
          <p:cNvPr id="10" name="Rounded Rectangle 9"/>
          <p:cNvSpPr/>
          <p:nvPr/>
        </p:nvSpPr>
        <p:spPr>
          <a:xfrm>
            <a:off x="5893312" y="3171659"/>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Under my feet,</a:t>
            </a:r>
          </a:p>
        </p:txBody>
      </p:sp>
      <p:sp>
        <p:nvSpPr>
          <p:cNvPr id="11" name="Rounded Rectangle 10"/>
          <p:cNvSpPr/>
          <p:nvPr/>
        </p:nvSpPr>
        <p:spPr>
          <a:xfrm>
            <a:off x="3225412" y="3171659"/>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Mysteriously,</a:t>
            </a:r>
          </a:p>
        </p:txBody>
      </p:sp>
      <p:sp>
        <p:nvSpPr>
          <p:cNvPr id="12" name="Rounded Rectangle 11"/>
          <p:cNvSpPr/>
          <p:nvPr/>
        </p:nvSpPr>
        <p:spPr>
          <a:xfrm>
            <a:off x="3225413" y="2597361"/>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Above my head,</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650" y="4388196"/>
            <a:ext cx="3225412" cy="1829484"/>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3258" y="3893534"/>
            <a:ext cx="2037218" cy="1155529"/>
          </a:xfrm>
          <a:prstGeom prst="rect">
            <a:avLst/>
          </a:prstGeom>
        </p:spPr>
      </p:pic>
      <p:sp>
        <p:nvSpPr>
          <p:cNvPr id="14" name="Rectangle 13">
            <a:hlinkClick r:id="rId5"/>
            <a:extLst>
              <a:ext uri="{FF2B5EF4-FFF2-40B4-BE49-F238E27FC236}">
                <a16:creationId xmlns:a16="http://schemas.microsoft.com/office/drawing/2014/main" xmlns="" id="{FDA4C6AF-19D2-4F43-BD80-354D5842D3EA}"/>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64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55795"/>
            <a:ext cx="8220075" cy="994306"/>
          </a:xfrm>
        </p:spPr>
        <p:txBody>
          <a:bodyPr/>
          <a:lstStyle/>
          <a:p>
            <a:pPr algn="ctr"/>
            <a:r>
              <a:rPr lang="en-GB" b="1" i="0" u="none" strike="noStrike" dirty="0">
                <a:solidFill>
                  <a:srgbClr val="1C1C1C"/>
                </a:solidFill>
                <a:effectLst/>
                <a:latin typeface="Twinkl" pitchFamily="2" charset="0"/>
              </a:rPr>
              <a:t>Lesson 3: Create the Identity for an Environmental Agency</a:t>
            </a:r>
            <a:endParaRPr lang="en-GB" sz="6600" b="1" dirty="0">
              <a:latin typeface="Twinkl" pitchFamily="2" charset="0"/>
            </a:endParaRPr>
          </a:p>
        </p:txBody>
      </p:sp>
      <p:sp>
        <p:nvSpPr>
          <p:cNvPr id="2" name="Rounded Rectangle 1"/>
          <p:cNvSpPr/>
          <p:nvPr/>
        </p:nvSpPr>
        <p:spPr>
          <a:xfrm>
            <a:off x="626826" y="1847436"/>
            <a:ext cx="3832095" cy="2649261"/>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0" i="0" u="none" strike="noStrike" dirty="0">
                <a:solidFill>
                  <a:srgbClr val="1C1C1C"/>
                </a:solidFill>
                <a:effectLst/>
                <a:latin typeface="Twinkl" pitchFamily="2" charset="0"/>
              </a:rPr>
              <a:t>The island has a wide range of flora and fauna, which are quite rare. The island needs protecting by an environmental agency.</a:t>
            </a:r>
            <a:endParaRPr lang="en-GB" b="0" dirty="0">
              <a:effectLst/>
              <a:latin typeface="Twinkl" pitchFamily="2" charset="0"/>
            </a:endParaRPr>
          </a:p>
          <a:p>
            <a:pPr algn="ctr" rtl="0">
              <a:spcBef>
                <a:spcPts val="600"/>
              </a:spcBef>
              <a:spcAft>
                <a:spcPts val="0"/>
              </a:spcAft>
            </a:pPr>
            <a:r>
              <a:rPr lang="en-GB" sz="1800" b="1" i="0" u="none" strike="noStrike" dirty="0">
                <a:solidFill>
                  <a:srgbClr val="1C1C1C"/>
                </a:solidFill>
                <a:effectLst/>
                <a:latin typeface="Twinkl" pitchFamily="2" charset="0"/>
              </a:rPr>
              <a:t>In this lesson, you will design the identity of the environmental agency, including the name and logo.</a:t>
            </a:r>
            <a:endParaRPr lang="en-GB" b="0" dirty="0">
              <a:effectLst/>
              <a:latin typeface="Twinkl" pitchFamily="2" charset="0"/>
            </a:endParaRPr>
          </a:p>
        </p:txBody>
      </p:sp>
      <p:sp>
        <p:nvSpPr>
          <p:cNvPr id="6" name="Rectangle 5">
            <a:hlinkClick r:id="rId2"/>
            <a:extLst>
              <a:ext uri="{FF2B5EF4-FFF2-40B4-BE49-F238E27FC236}">
                <a16:creationId xmlns:a16="http://schemas.microsoft.com/office/drawing/2014/main" xmlns="" id="{1139938E-DBAE-4222-B907-87F26B2CF388}"/>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xmlns="" id="{FCD22463-6071-46BB-9B9B-752385B3A2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5112" y="1847436"/>
            <a:ext cx="4089380" cy="4089380"/>
          </a:xfrm>
          <a:prstGeom prst="rect">
            <a:avLst/>
          </a:prstGeom>
        </p:spPr>
      </p:pic>
    </p:spTree>
    <p:extLst>
      <p:ext uri="{BB962C8B-B14F-4D97-AF65-F5344CB8AC3E}">
        <p14:creationId xmlns:p14="http://schemas.microsoft.com/office/powerpoint/2010/main" val="3489540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9">
            <a:extLst>
              <a:ext uri="{FF2B5EF4-FFF2-40B4-BE49-F238E27FC236}">
                <a16:creationId xmlns:a16="http://schemas.microsoft.com/office/drawing/2014/main" xmlns="" id="{EE5E512A-3D4D-4DB6-A00C-5ADB0BE83435}"/>
              </a:ext>
            </a:extLst>
          </p:cNvPr>
          <p:cNvSpPr/>
          <p:nvPr/>
        </p:nvSpPr>
        <p:spPr>
          <a:xfrm>
            <a:off x="486890" y="2944078"/>
            <a:ext cx="8137525" cy="1524448"/>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lgn="ctr">
              <a:spcAft>
                <a:spcPts val="600"/>
              </a:spcAft>
            </a:pPr>
            <a:endParaRPr lang="en-GB" dirty="0">
              <a:solidFill>
                <a:schemeClr val="tx1"/>
              </a:solidFill>
              <a:latin typeface="Twinkl" pitchFamily="2" charset="0"/>
            </a:endParaRPr>
          </a:p>
        </p:txBody>
      </p:sp>
      <p:sp>
        <p:nvSpPr>
          <p:cNvPr id="21" name="Title 20"/>
          <p:cNvSpPr>
            <a:spLocks noGrp="1"/>
          </p:cNvSpPr>
          <p:nvPr>
            <p:ph type="title"/>
          </p:nvPr>
        </p:nvSpPr>
        <p:spPr>
          <a:xfrm>
            <a:off x="457198" y="668214"/>
            <a:ext cx="8220075" cy="850577"/>
          </a:xfrm>
        </p:spPr>
        <p:txBody>
          <a:bodyPr/>
          <a:lstStyle/>
          <a:p>
            <a:pPr algn="ctr"/>
            <a:r>
              <a:rPr lang="en-GB" b="1" i="0" u="none" strike="noStrike" dirty="0">
                <a:solidFill>
                  <a:srgbClr val="1C1C1C"/>
                </a:solidFill>
                <a:effectLst/>
                <a:latin typeface="Twinkl" pitchFamily="2" charset="0"/>
              </a:rPr>
              <a:t>The Environmental Agency Name and Logo</a:t>
            </a:r>
            <a:endParaRPr lang="en-GB" b="1" dirty="0">
              <a:latin typeface="Twinkl" pitchFamily="2" charset="0"/>
            </a:endParaRPr>
          </a:p>
        </p:txBody>
      </p:sp>
      <p:sp>
        <p:nvSpPr>
          <p:cNvPr id="7" name="Rectangle 6">
            <a:hlinkClick r:id="rId2"/>
            <a:extLst>
              <a:ext uri="{FF2B5EF4-FFF2-40B4-BE49-F238E27FC236}">
                <a16:creationId xmlns:a16="http://schemas.microsoft.com/office/drawing/2014/main" xmlns="" id="{ABE590B1-6501-457C-95BE-C5FE7AB2DC13}"/>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1">
            <a:extLst>
              <a:ext uri="{FF2B5EF4-FFF2-40B4-BE49-F238E27FC236}">
                <a16:creationId xmlns:a16="http://schemas.microsoft.com/office/drawing/2014/main" xmlns="" id="{E46DEC91-7176-4DDA-9A32-F47FC9E81A93}"/>
              </a:ext>
            </a:extLst>
          </p:cNvPr>
          <p:cNvSpPr/>
          <p:nvPr/>
        </p:nvSpPr>
        <p:spPr>
          <a:xfrm>
            <a:off x="486890" y="1780961"/>
            <a:ext cx="8137525" cy="107946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0" i="0" u="none" strike="noStrike" dirty="0">
                <a:solidFill>
                  <a:srgbClr val="1C1C1C"/>
                </a:solidFill>
                <a:effectLst/>
                <a:latin typeface="Twinkl" pitchFamily="2" charset="0"/>
              </a:rPr>
              <a:t>The name and logo of a company need to represent what they stand for and what they consider important. It lets people know what that company is about from just looking at the name and logo.</a:t>
            </a:r>
            <a:endParaRPr lang="en-GB" sz="2400" b="1" dirty="0">
              <a:solidFill>
                <a:schemeClr val="tx1"/>
              </a:solidFill>
              <a:latin typeface="Twinkl" pitchFamily="2" charset="0"/>
            </a:endParaRPr>
          </a:p>
        </p:txBody>
      </p:sp>
      <p:sp>
        <p:nvSpPr>
          <p:cNvPr id="10" name="Rounded Rectangle 9">
            <a:extLst>
              <a:ext uri="{FF2B5EF4-FFF2-40B4-BE49-F238E27FC236}">
                <a16:creationId xmlns:a16="http://schemas.microsoft.com/office/drawing/2014/main" xmlns="" id="{0FEF6B2B-3A35-4FA0-9C8E-47D3DA2223A0}"/>
              </a:ext>
            </a:extLst>
          </p:cNvPr>
          <p:cNvSpPr/>
          <p:nvPr/>
        </p:nvSpPr>
        <p:spPr>
          <a:xfrm>
            <a:off x="1791650" y="4917769"/>
            <a:ext cx="6615660" cy="910651"/>
          </a:xfrm>
          <a:prstGeom prst="roundRect">
            <a:avLst>
              <a:gd name="adj" fmla="val 1989"/>
            </a:avLst>
          </a:prstGeom>
          <a:solidFill>
            <a:schemeClr val="bg1"/>
          </a:solidFill>
          <a:ln w="38100">
            <a:solidFill>
              <a:srgbClr val="12D7DF"/>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565200" lvl="1">
              <a:spcAft>
                <a:spcPts val="1200"/>
              </a:spcAft>
            </a:pPr>
            <a:r>
              <a:rPr lang="en-GB" b="0" i="0" u="none" strike="noStrike" dirty="0">
                <a:solidFill>
                  <a:srgbClr val="0A0A0A"/>
                </a:solidFill>
                <a:effectLst/>
                <a:latin typeface="Twinkl" pitchFamily="2" charset="0"/>
              </a:rPr>
              <a:t>A logo is a symbol that represents the identity of a company.</a:t>
            </a:r>
            <a:endParaRPr lang="en-GB" dirty="0">
              <a:solidFill>
                <a:schemeClr val="tx1"/>
              </a:solidFill>
              <a:latin typeface="Twinkl" pitchFamily="2" charset="0"/>
            </a:endParaRPr>
          </a:p>
        </p:txBody>
      </p:sp>
      <p:sp>
        <p:nvSpPr>
          <p:cNvPr id="4" name="Oval 3">
            <a:extLst>
              <a:ext uri="{FF2B5EF4-FFF2-40B4-BE49-F238E27FC236}">
                <a16:creationId xmlns:a16="http://schemas.microsoft.com/office/drawing/2014/main" xmlns="" id="{6B363C56-4397-47E7-BF85-832B3915B607}"/>
              </a:ext>
            </a:extLst>
          </p:cNvPr>
          <p:cNvSpPr/>
          <p:nvPr/>
        </p:nvSpPr>
        <p:spPr>
          <a:xfrm>
            <a:off x="736690" y="4600394"/>
            <a:ext cx="1706624" cy="1706624"/>
          </a:xfrm>
          <a:prstGeom prst="ellipse">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Twinkl" pitchFamily="2" charset="0"/>
              </a:rPr>
              <a:t>Did You Know…?</a:t>
            </a:r>
          </a:p>
        </p:txBody>
      </p:sp>
      <p:sp>
        <p:nvSpPr>
          <p:cNvPr id="12" name="TextBox 11">
            <a:extLst>
              <a:ext uri="{FF2B5EF4-FFF2-40B4-BE49-F238E27FC236}">
                <a16:creationId xmlns:a16="http://schemas.microsoft.com/office/drawing/2014/main" xmlns="" id="{58ABAF9E-839A-4DF4-A726-3F266C237548}"/>
              </a:ext>
            </a:extLst>
          </p:cNvPr>
          <p:cNvSpPr txBox="1"/>
          <p:nvPr/>
        </p:nvSpPr>
        <p:spPr>
          <a:xfrm>
            <a:off x="634908" y="3085239"/>
            <a:ext cx="7842740" cy="1754326"/>
          </a:xfrm>
          <a:prstGeom prst="rect">
            <a:avLst/>
          </a:prstGeom>
          <a:noFill/>
        </p:spPr>
        <p:txBody>
          <a:bodyPr wrap="square">
            <a:spAutoFit/>
          </a:bodyPr>
          <a:lstStyle/>
          <a:p>
            <a:pPr algn="ctr" rtl="0">
              <a:spcBef>
                <a:spcPts val="0"/>
              </a:spcBef>
              <a:spcAft>
                <a:spcPts val="0"/>
              </a:spcAft>
            </a:pPr>
            <a:r>
              <a:rPr lang="en-GB" sz="1800" b="0" i="0" u="none" strike="noStrike" dirty="0">
                <a:solidFill>
                  <a:srgbClr val="1C1C1C"/>
                </a:solidFill>
                <a:effectLst/>
                <a:latin typeface="Twinkl" pitchFamily="2" charset="0"/>
              </a:rPr>
              <a:t>What sort of message would an environmental agency like to give people? </a:t>
            </a:r>
            <a:endParaRPr lang="en-GB" b="0" dirty="0">
              <a:effectLst/>
              <a:latin typeface="Twinkl" pitchFamily="2" charset="0"/>
            </a:endParaRPr>
          </a:p>
          <a:p>
            <a:pPr algn="ctr" rtl="0">
              <a:spcBef>
                <a:spcPts val="0"/>
              </a:spcBef>
              <a:spcAft>
                <a:spcPts val="0"/>
              </a:spcAft>
            </a:pPr>
            <a:r>
              <a:rPr lang="en-GB" sz="1800" b="0" i="0" u="none" strike="noStrike" dirty="0">
                <a:solidFill>
                  <a:srgbClr val="1C1C1C"/>
                </a:solidFill>
                <a:effectLst/>
                <a:latin typeface="Twinkl" pitchFamily="2" charset="0"/>
              </a:rPr>
              <a:t>What do you think is important to them?</a:t>
            </a:r>
            <a:endParaRPr lang="en-GB" b="0" dirty="0">
              <a:effectLst/>
              <a:latin typeface="Twinkl" pitchFamily="2" charset="0"/>
            </a:endParaRPr>
          </a:p>
          <a:p>
            <a:pPr algn="ctr" rtl="0">
              <a:spcBef>
                <a:spcPts val="0"/>
              </a:spcBef>
              <a:spcAft>
                <a:spcPts val="0"/>
              </a:spcAft>
            </a:pPr>
            <a:r>
              <a:rPr lang="en-GB" sz="1800" b="0" i="0" u="none" strike="noStrike" dirty="0">
                <a:solidFill>
                  <a:srgbClr val="1C1C1C"/>
                </a:solidFill>
                <a:effectLst/>
                <a:latin typeface="Twinkl" pitchFamily="2" charset="0"/>
              </a:rPr>
              <a:t>How might that look in a logo and the name?</a:t>
            </a:r>
            <a:endParaRPr lang="en-GB" b="0" dirty="0">
              <a:effectLst/>
              <a:latin typeface="Twinkl" pitchFamily="2" charset="0"/>
            </a:endParaRPr>
          </a:p>
          <a:p>
            <a:pPr algn="ctr" rtl="0">
              <a:spcBef>
                <a:spcPts val="0"/>
              </a:spcBef>
              <a:spcAft>
                <a:spcPts val="0"/>
              </a:spcAft>
            </a:pPr>
            <a:r>
              <a:rPr lang="en-GB" sz="1800" b="0" i="0" u="none" strike="noStrike" dirty="0">
                <a:solidFill>
                  <a:srgbClr val="1C1C1C"/>
                </a:solidFill>
                <a:effectLst/>
                <a:latin typeface="Twinkl" pitchFamily="2" charset="0"/>
              </a:rPr>
              <a:t>What colours and images might be used on the logo?</a:t>
            </a:r>
            <a:endParaRPr lang="en-GB" b="0" dirty="0">
              <a:effectLst/>
              <a:latin typeface="Twinkl" pitchFamily="2" charset="0"/>
            </a:endParaRPr>
          </a:p>
          <a:p>
            <a:r>
              <a:rPr lang="en-GB" dirty="0"/>
              <a:t/>
            </a:r>
            <a:br>
              <a:rPr lang="en-GB" dirty="0"/>
            </a:br>
            <a:endParaRPr lang="en-GB" dirty="0"/>
          </a:p>
        </p:txBody>
      </p:sp>
    </p:spTree>
    <p:extLst>
      <p:ext uri="{BB962C8B-B14F-4D97-AF65-F5344CB8AC3E}">
        <p14:creationId xmlns:p14="http://schemas.microsoft.com/office/powerpoint/2010/main" val="317916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3237" y="2685535"/>
            <a:ext cx="8137525" cy="1524000"/>
          </a:xfrm>
          <a:prstGeom prst="rect">
            <a:avLst/>
          </a:prstGeom>
          <a:solidFill>
            <a:srgbClr val="9EC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17705"/>
          <a:stretch/>
        </p:blipFill>
        <p:spPr>
          <a:xfrm>
            <a:off x="503238" y="2685535"/>
            <a:ext cx="8137524" cy="3659703"/>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718126">
            <a:off x="1409402" y="2065729"/>
            <a:ext cx="2156263" cy="2113005"/>
          </a:xfrm>
          <a:prstGeom prst="rect">
            <a:avLst/>
          </a:prstGeom>
        </p:spPr>
      </p:pic>
      <p:sp>
        <p:nvSpPr>
          <p:cNvPr id="21" name="Title 20"/>
          <p:cNvSpPr>
            <a:spLocks noGrp="1"/>
          </p:cNvSpPr>
          <p:nvPr>
            <p:ph type="title"/>
          </p:nvPr>
        </p:nvSpPr>
        <p:spPr>
          <a:xfrm>
            <a:off x="457198" y="552565"/>
            <a:ext cx="8220075" cy="994306"/>
          </a:xfrm>
        </p:spPr>
        <p:txBody>
          <a:bodyPr/>
          <a:lstStyle/>
          <a:p>
            <a:pPr algn="ctr"/>
            <a:r>
              <a:rPr lang="en-GB" b="1" dirty="0">
                <a:latin typeface="Twinkl" pitchFamily="2" charset="0"/>
              </a:rPr>
              <a:t>Lesson 4: The Island Rules</a:t>
            </a:r>
          </a:p>
        </p:txBody>
      </p:sp>
      <p:sp>
        <p:nvSpPr>
          <p:cNvPr id="2" name="Rounded Rectangle 1"/>
          <p:cNvSpPr/>
          <p:nvPr/>
        </p:nvSpPr>
        <p:spPr>
          <a:xfrm>
            <a:off x="503237" y="1449404"/>
            <a:ext cx="8137525" cy="123613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0" i="0" u="none" strike="noStrike" dirty="0">
                <a:solidFill>
                  <a:srgbClr val="1C1C1C"/>
                </a:solidFill>
                <a:effectLst/>
                <a:latin typeface="Twinkl" pitchFamily="2" charset="0"/>
              </a:rPr>
              <a:t>The environmental agency need to make sure that any visitors know what they can and can’t do on the island so that they can protect the natural beauty and any creatures that live there.</a:t>
            </a:r>
            <a:endParaRPr lang="en-GB" dirty="0">
              <a:solidFill>
                <a:schemeClr val="tx1"/>
              </a:solidFill>
              <a:latin typeface="Twinkl" pitchFamily="2" charset="0"/>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t="31965"/>
          <a:stretch/>
        </p:blipFill>
        <p:spPr>
          <a:xfrm rot="10800000">
            <a:off x="6724462" y="3558928"/>
            <a:ext cx="2419538" cy="2786310"/>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t="31965"/>
          <a:stretch/>
        </p:blipFill>
        <p:spPr>
          <a:xfrm rot="10800000" flipH="1">
            <a:off x="5430020" y="3551622"/>
            <a:ext cx="2419538" cy="2786310"/>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t="31965"/>
          <a:stretch/>
        </p:blipFill>
        <p:spPr>
          <a:xfrm rot="10800000">
            <a:off x="6472843" y="3544315"/>
            <a:ext cx="2419538" cy="278631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31965"/>
          <a:stretch/>
        </p:blipFill>
        <p:spPr>
          <a:xfrm rot="10800000">
            <a:off x="433959" y="3558928"/>
            <a:ext cx="2419538" cy="2786310"/>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t="31965"/>
          <a:stretch/>
        </p:blipFill>
        <p:spPr>
          <a:xfrm rot="10800000">
            <a:off x="700009" y="3558928"/>
            <a:ext cx="2419538" cy="2786310"/>
          </a:xfrm>
          <a:prstGeom prst="rect">
            <a:avLst/>
          </a:prstGeom>
        </p:spPr>
      </p:pic>
      <p:sp>
        <p:nvSpPr>
          <p:cNvPr id="15" name="Rectangle 14">
            <a:hlinkClick r:id="rId5"/>
            <a:extLst>
              <a:ext uri="{FF2B5EF4-FFF2-40B4-BE49-F238E27FC236}">
                <a16:creationId xmlns:a16="http://schemas.microsoft.com/office/drawing/2014/main" xmlns="" id="{9A1A0896-582D-4C96-A725-142C914666AE}"/>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8538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98470" y="1901124"/>
            <a:ext cx="8137525" cy="723164"/>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0" i="0" u="none" strike="noStrike" dirty="0">
                <a:solidFill>
                  <a:srgbClr val="1C1C1C"/>
                </a:solidFill>
                <a:effectLst/>
                <a:latin typeface="Twinkl" pitchFamily="2" charset="0"/>
              </a:rPr>
              <a:t>This was a previously undiscovered island but now people know about it, how might visitors affect it?</a:t>
            </a:r>
            <a:endParaRPr lang="en-GB" dirty="0">
              <a:solidFill>
                <a:schemeClr val="tx1"/>
              </a:solidFill>
              <a:latin typeface="Twinkl" pitchFamily="2" charset="0"/>
            </a:endParaRPr>
          </a:p>
        </p:txBody>
      </p:sp>
      <p:sp>
        <p:nvSpPr>
          <p:cNvPr id="21" name="Title 20"/>
          <p:cNvSpPr>
            <a:spLocks noGrp="1"/>
          </p:cNvSpPr>
          <p:nvPr>
            <p:ph type="title"/>
          </p:nvPr>
        </p:nvSpPr>
        <p:spPr>
          <a:xfrm>
            <a:off x="457196" y="656196"/>
            <a:ext cx="8220075" cy="994306"/>
          </a:xfrm>
        </p:spPr>
        <p:txBody>
          <a:bodyPr/>
          <a:lstStyle/>
          <a:p>
            <a:pPr algn="ctr"/>
            <a:r>
              <a:rPr lang="en-GB" b="1" i="0" u="none" strike="noStrike" dirty="0">
                <a:solidFill>
                  <a:srgbClr val="1C1C1C"/>
                </a:solidFill>
                <a:effectLst/>
                <a:latin typeface="Twinkl" pitchFamily="2" charset="0"/>
              </a:rPr>
              <a:t>How Could Visitors Affect the Island?</a:t>
            </a:r>
            <a:endParaRPr lang="en-GB" b="1" dirty="0">
              <a:latin typeface="Twinkl" pitchFamily="2" charset="0"/>
            </a:endParaRPr>
          </a:p>
        </p:txBody>
      </p:sp>
      <p:sp>
        <p:nvSpPr>
          <p:cNvPr id="10" name="Rounded Rectangle 9"/>
          <p:cNvSpPr/>
          <p:nvPr/>
        </p:nvSpPr>
        <p:spPr>
          <a:xfrm>
            <a:off x="927685" y="2811104"/>
            <a:ext cx="7279093" cy="1703209"/>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lgn="ctr">
              <a:spcAft>
                <a:spcPts val="600"/>
              </a:spcAft>
            </a:pPr>
            <a:r>
              <a:rPr lang="en-GB" dirty="0">
                <a:solidFill>
                  <a:srgbClr val="1C1C1C"/>
                </a:solidFill>
                <a:latin typeface="Twinkl" pitchFamily="2" charset="0"/>
              </a:rPr>
              <a:t>J</a:t>
            </a:r>
            <a:r>
              <a:rPr lang="en-GB" sz="1800" b="0" i="0" u="none" strike="noStrike" dirty="0" smtClean="0">
                <a:solidFill>
                  <a:srgbClr val="1C1C1C"/>
                </a:solidFill>
                <a:effectLst/>
                <a:latin typeface="Twinkl" pitchFamily="2" charset="0"/>
              </a:rPr>
              <a:t>ot </a:t>
            </a:r>
            <a:r>
              <a:rPr lang="en-GB" sz="1800" b="0" i="0" u="none" strike="noStrike" dirty="0">
                <a:solidFill>
                  <a:srgbClr val="1C1C1C"/>
                </a:solidFill>
                <a:effectLst/>
                <a:latin typeface="Twinkl" pitchFamily="2" charset="0"/>
              </a:rPr>
              <a:t>down some suggestions of how visitors might have an impact on the island. Then, think about what the environmental agency could do to continue to protect the ecology of the island.</a:t>
            </a:r>
            <a:endParaRPr lang="en-GB" dirty="0">
              <a:solidFill>
                <a:schemeClr val="tx1"/>
              </a:solidFill>
              <a:latin typeface="Twinkl" pitchFamily="2" charset="0"/>
            </a:endParaRPr>
          </a:p>
        </p:txBody>
      </p:sp>
      <p:sp>
        <p:nvSpPr>
          <p:cNvPr id="6" name="Rectangle 5">
            <a:hlinkClick r:id="rId2"/>
            <a:extLst>
              <a:ext uri="{FF2B5EF4-FFF2-40B4-BE49-F238E27FC236}">
                <a16:creationId xmlns:a16="http://schemas.microsoft.com/office/drawing/2014/main" xmlns="" id="{DC434FF2-B869-46C4-AA2E-D9E62B0021E0}"/>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6122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b="53514"/>
          <a:stretch/>
        </p:blipFill>
        <p:spPr>
          <a:xfrm>
            <a:off x="2942322" y="3708251"/>
            <a:ext cx="2956655" cy="2636987"/>
          </a:xfrm>
          <a:prstGeom prst="rect">
            <a:avLst/>
          </a:prstGeom>
        </p:spPr>
      </p:pic>
      <p:sp>
        <p:nvSpPr>
          <p:cNvPr id="21" name="Title 20"/>
          <p:cNvSpPr>
            <a:spLocks noGrp="1"/>
          </p:cNvSpPr>
          <p:nvPr>
            <p:ph type="title"/>
          </p:nvPr>
        </p:nvSpPr>
        <p:spPr>
          <a:xfrm>
            <a:off x="457198" y="540842"/>
            <a:ext cx="8220075" cy="994306"/>
          </a:xfrm>
        </p:spPr>
        <p:txBody>
          <a:bodyPr/>
          <a:lstStyle/>
          <a:p>
            <a:pPr algn="ctr"/>
            <a:r>
              <a:rPr lang="en-GB" b="1" i="0" u="none" strike="noStrike" dirty="0">
                <a:solidFill>
                  <a:srgbClr val="1C1C1C"/>
                </a:solidFill>
                <a:effectLst/>
                <a:latin typeface="Twinkl" pitchFamily="2" charset="0"/>
              </a:rPr>
              <a:t>Dos and Don’ts</a:t>
            </a:r>
            <a:endParaRPr lang="en-GB" b="1" dirty="0">
              <a:latin typeface="Twinkl" pitchFamily="2" charset="0"/>
            </a:endParaRPr>
          </a:p>
        </p:txBody>
      </p:sp>
      <p:sp>
        <p:nvSpPr>
          <p:cNvPr id="2" name="Rounded Rectangle 1"/>
          <p:cNvSpPr/>
          <p:nvPr/>
        </p:nvSpPr>
        <p:spPr>
          <a:xfrm>
            <a:off x="503237" y="1414236"/>
            <a:ext cx="8137525" cy="79952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1" i="0" u="none" strike="noStrike" dirty="0">
                <a:solidFill>
                  <a:srgbClr val="1C1C1C"/>
                </a:solidFill>
                <a:effectLst/>
                <a:latin typeface="Twinkl" pitchFamily="2" charset="0"/>
              </a:rPr>
              <a:t>What will visitors be allowed to do on the island?</a:t>
            </a:r>
            <a:endParaRPr lang="en-GB" dirty="0">
              <a:solidFill>
                <a:schemeClr val="tx1"/>
              </a:solidFill>
              <a:latin typeface="Twinkl" pitchFamily="2" charset="0"/>
            </a:endParaRPr>
          </a:p>
        </p:txBody>
      </p:sp>
      <p:sp>
        <p:nvSpPr>
          <p:cNvPr id="5" name="Cloud Callout 4"/>
          <p:cNvSpPr/>
          <p:nvPr/>
        </p:nvSpPr>
        <p:spPr>
          <a:xfrm>
            <a:off x="5898977" y="2517328"/>
            <a:ext cx="2643616" cy="1507515"/>
          </a:xfrm>
          <a:prstGeom prst="cloudCallout">
            <a:avLst>
              <a:gd name="adj1" fmla="val -78397"/>
              <a:gd name="adj2" fmla="val 56614"/>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Can they bring a dog?</a:t>
            </a:r>
          </a:p>
        </p:txBody>
      </p:sp>
      <p:sp>
        <p:nvSpPr>
          <p:cNvPr id="15" name="Cloud Callout 14"/>
          <p:cNvSpPr/>
          <p:nvPr/>
        </p:nvSpPr>
        <p:spPr>
          <a:xfrm>
            <a:off x="5493908" y="4328409"/>
            <a:ext cx="3146854" cy="1764416"/>
          </a:xfrm>
          <a:prstGeom prst="cloudCallout">
            <a:avLst>
              <a:gd name="adj1" fmla="val -58930"/>
              <a:gd name="adj2" fmla="val -49085"/>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Will camping be allowed? If so, how will it be organised?</a:t>
            </a:r>
          </a:p>
        </p:txBody>
      </p:sp>
      <p:sp>
        <p:nvSpPr>
          <p:cNvPr id="16" name="Cloud Callout 15"/>
          <p:cNvSpPr/>
          <p:nvPr/>
        </p:nvSpPr>
        <p:spPr>
          <a:xfrm>
            <a:off x="3470030" y="1982095"/>
            <a:ext cx="2553919" cy="1624049"/>
          </a:xfrm>
          <a:prstGeom prst="cloudCallout">
            <a:avLst>
              <a:gd name="adj1" fmla="val 3480"/>
              <a:gd name="adj2" fmla="val 85361"/>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Will they be able to go anywhere on the island?</a:t>
            </a:r>
          </a:p>
        </p:txBody>
      </p:sp>
      <p:sp>
        <p:nvSpPr>
          <p:cNvPr id="17" name="Cloud Callout 16"/>
          <p:cNvSpPr/>
          <p:nvPr/>
        </p:nvSpPr>
        <p:spPr>
          <a:xfrm>
            <a:off x="503237" y="2315869"/>
            <a:ext cx="2956654" cy="2241413"/>
          </a:xfrm>
          <a:prstGeom prst="cloudCallout">
            <a:avLst>
              <a:gd name="adj1" fmla="val 77126"/>
              <a:gd name="adj2" fmla="val 53005"/>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Will they be able to bring food and drink?</a:t>
            </a:r>
          </a:p>
          <a:p>
            <a:pPr algn="ctr"/>
            <a:r>
              <a:rPr lang="en-GB" sz="1600" dirty="0">
                <a:solidFill>
                  <a:schemeClr val="tx1"/>
                </a:solidFill>
                <a:latin typeface="Twinkl" pitchFamily="2" charset="0"/>
              </a:rPr>
              <a:t>What needs to be in place for this to happen?</a:t>
            </a:r>
            <a:endParaRPr lang="en-GB" dirty="0">
              <a:solidFill>
                <a:schemeClr val="tx1"/>
              </a:solidFill>
            </a:endParaRPr>
          </a:p>
        </p:txBody>
      </p:sp>
      <p:sp>
        <p:nvSpPr>
          <p:cNvPr id="18" name="Cloud Callout 17"/>
          <p:cNvSpPr/>
          <p:nvPr/>
        </p:nvSpPr>
        <p:spPr>
          <a:xfrm>
            <a:off x="659027" y="4639714"/>
            <a:ext cx="2800864" cy="1608099"/>
          </a:xfrm>
          <a:prstGeom prst="cloudCallout">
            <a:avLst>
              <a:gd name="adj1" fmla="val 75655"/>
              <a:gd name="adj2" fmla="val -42747"/>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What sort of things will visitors not be allowed to do?</a:t>
            </a:r>
          </a:p>
        </p:txBody>
      </p:sp>
      <p:sp>
        <p:nvSpPr>
          <p:cNvPr id="10" name="Rectangle 9">
            <a:hlinkClick r:id="rId3"/>
            <a:extLst>
              <a:ext uri="{FF2B5EF4-FFF2-40B4-BE49-F238E27FC236}">
                <a16:creationId xmlns:a16="http://schemas.microsoft.com/office/drawing/2014/main" xmlns="" id="{D84B024F-76D1-438B-A499-3D9CE66E5406}"/>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8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b="1" i="0" u="none" strike="noStrike" dirty="0">
                <a:solidFill>
                  <a:srgbClr val="1C1C1C"/>
                </a:solidFill>
                <a:effectLst/>
                <a:latin typeface="Twinkl" pitchFamily="2" charset="0"/>
              </a:rPr>
              <a:t>Design a Poster</a:t>
            </a:r>
            <a:endParaRPr lang="en-GB" b="1" dirty="0">
              <a:latin typeface="Twinkl" pitchFamily="2" charset="0"/>
            </a:endParaRPr>
          </a:p>
        </p:txBody>
      </p:sp>
      <p:sp>
        <p:nvSpPr>
          <p:cNvPr id="5" name="Rectangle 4"/>
          <p:cNvSpPr/>
          <p:nvPr/>
        </p:nvSpPr>
        <p:spPr>
          <a:xfrm>
            <a:off x="4396155" y="1416908"/>
            <a:ext cx="4244608" cy="4928330"/>
          </a:xfrm>
          <a:prstGeom prst="rect">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503239" y="1419805"/>
            <a:ext cx="3892916" cy="160474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i="0" u="none" strike="noStrike" dirty="0">
                <a:solidFill>
                  <a:srgbClr val="1C1C1C"/>
                </a:solidFill>
                <a:effectLst/>
                <a:latin typeface="Twinkl" pitchFamily="2" charset="0"/>
              </a:rPr>
              <a:t>Use the ‘Design a Poster for Visitors Sheet’ to design a poster that gives details of the dos and don’ts for visitors.</a:t>
            </a:r>
            <a:endParaRPr lang="en-GB" dirty="0">
              <a:effectLst/>
              <a:latin typeface="Twinkl" pitchFamily="2" charset="0"/>
            </a:endParaRPr>
          </a:p>
        </p:txBody>
      </p:sp>
      <p:sp>
        <p:nvSpPr>
          <p:cNvPr id="6" name="Rectangle 5">
            <a:hlinkClick r:id="rId2"/>
            <a:extLst>
              <a:ext uri="{FF2B5EF4-FFF2-40B4-BE49-F238E27FC236}">
                <a16:creationId xmlns:a16="http://schemas.microsoft.com/office/drawing/2014/main" xmlns="" id="{BC6789A6-DD5F-4C78-85D4-B3444CA2902A}"/>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xmlns="" id="{83D7F557-9EB9-422C-829E-9A535C32E8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2080" y="1565685"/>
            <a:ext cx="3293231" cy="4657114"/>
          </a:xfrm>
          <a:prstGeom prst="rect">
            <a:avLst/>
          </a:prstGeom>
        </p:spPr>
      </p:pic>
    </p:spTree>
    <p:extLst>
      <p:ext uri="{BB962C8B-B14F-4D97-AF65-F5344CB8AC3E}">
        <p14:creationId xmlns:p14="http://schemas.microsoft.com/office/powerpoint/2010/main" val="293300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l="1" t="45241" r="25598" b="3153"/>
          <a:stretch/>
        </p:blipFill>
        <p:spPr>
          <a:xfrm>
            <a:off x="503238" y="2354027"/>
            <a:ext cx="8137524" cy="3991211"/>
          </a:xfrm>
          <a:prstGeom prst="rect">
            <a:avLst/>
          </a:prstGeom>
        </p:spPr>
      </p:pic>
      <p:sp>
        <p:nvSpPr>
          <p:cNvPr id="21" name="Title 20"/>
          <p:cNvSpPr>
            <a:spLocks noGrp="1"/>
          </p:cNvSpPr>
          <p:nvPr>
            <p:ph type="title"/>
          </p:nvPr>
        </p:nvSpPr>
        <p:spPr>
          <a:xfrm>
            <a:off x="457198" y="482227"/>
            <a:ext cx="8220075" cy="994306"/>
          </a:xfrm>
        </p:spPr>
        <p:txBody>
          <a:bodyPr/>
          <a:lstStyle/>
          <a:p>
            <a:pPr algn="ctr"/>
            <a:r>
              <a:rPr lang="en-GB" b="1" dirty="0">
                <a:latin typeface="Twinkl" pitchFamily="2" charset="0"/>
              </a:rPr>
              <a:t>Lesson 5: Stop the Press!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237" y="2443711"/>
            <a:ext cx="5519351" cy="3904042"/>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6195" y="3834649"/>
            <a:ext cx="750599" cy="1338649"/>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10522" y="4868804"/>
            <a:ext cx="442305" cy="285305"/>
          </a:xfrm>
          <a:prstGeom prst="rect">
            <a:avLst/>
          </a:prstGeom>
        </p:spPr>
      </p:pic>
      <p:sp>
        <p:nvSpPr>
          <p:cNvPr id="8" name="Rectangle 7">
            <a:hlinkClick r:id="rId6"/>
            <a:extLst>
              <a:ext uri="{FF2B5EF4-FFF2-40B4-BE49-F238E27FC236}">
                <a16:creationId xmlns:a16="http://schemas.microsoft.com/office/drawing/2014/main" xmlns="" id="{C31550D4-78C9-48AB-BBFB-E3BFCDBDD5F1}"/>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503237" y="1449405"/>
            <a:ext cx="8137525" cy="904622"/>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0" i="0" u="none" strike="noStrike" dirty="0">
                <a:solidFill>
                  <a:srgbClr val="1C1C1C"/>
                </a:solidFill>
                <a:effectLst/>
                <a:latin typeface="Twinkl" pitchFamily="2" charset="0"/>
              </a:rPr>
              <a:t>David Attenborough and his film crew are on their way to the island because your team has found a new species of animal on the island.</a:t>
            </a:r>
            <a:endParaRPr lang="en-GB" dirty="0">
              <a:solidFill>
                <a:schemeClr val="tx1"/>
              </a:solidFill>
              <a:latin typeface="Twinkl" pitchFamily="2" charset="0"/>
            </a:endParaRPr>
          </a:p>
        </p:txBody>
      </p:sp>
    </p:spTree>
    <p:extLst>
      <p:ext uri="{BB962C8B-B14F-4D97-AF65-F5344CB8AC3E}">
        <p14:creationId xmlns:p14="http://schemas.microsoft.com/office/powerpoint/2010/main" val="2429398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15239"/>
          <a:stretch/>
        </p:blipFill>
        <p:spPr>
          <a:xfrm>
            <a:off x="503238" y="1795849"/>
            <a:ext cx="8137524" cy="4549388"/>
          </a:xfrm>
          <a:prstGeom prst="rect">
            <a:avLst/>
          </a:prstGeom>
        </p:spPr>
      </p:pic>
      <p:sp>
        <p:nvSpPr>
          <p:cNvPr id="21" name="Title 20"/>
          <p:cNvSpPr>
            <a:spLocks noGrp="1"/>
          </p:cNvSpPr>
          <p:nvPr>
            <p:ph type="title"/>
          </p:nvPr>
        </p:nvSpPr>
        <p:spPr>
          <a:xfrm>
            <a:off x="457198" y="529119"/>
            <a:ext cx="8220075" cy="994306"/>
          </a:xfrm>
        </p:spPr>
        <p:txBody>
          <a:bodyPr/>
          <a:lstStyle/>
          <a:p>
            <a:pPr algn="ctr"/>
            <a:r>
              <a:rPr lang="en-GB" b="1" dirty="0">
                <a:latin typeface="Twinkl" pitchFamily="2" charset="0"/>
              </a:rPr>
              <a:t>Animal Classification</a:t>
            </a:r>
          </a:p>
        </p:txBody>
      </p:sp>
      <p:sp>
        <p:nvSpPr>
          <p:cNvPr id="2" name="Rounded Rectangle 1"/>
          <p:cNvSpPr/>
          <p:nvPr/>
        </p:nvSpPr>
        <p:spPr>
          <a:xfrm>
            <a:off x="503237" y="1449405"/>
            <a:ext cx="8137525" cy="125260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endParaRPr lang="en-GB" b="0" dirty="0">
              <a:effectLst/>
              <a:latin typeface="Twinkl" pitchFamily="2" charset="0"/>
            </a:endParaRPr>
          </a:p>
        </p:txBody>
      </p:sp>
      <p:sp>
        <p:nvSpPr>
          <p:cNvPr id="5" name="Rectangle 4">
            <a:hlinkClick r:id="rId3"/>
            <a:extLst>
              <a:ext uri="{FF2B5EF4-FFF2-40B4-BE49-F238E27FC236}">
                <a16:creationId xmlns:a16="http://schemas.microsoft.com/office/drawing/2014/main" xmlns="" id="{C3F798B6-A54D-4C1B-AA51-4666DBE3B157}"/>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xmlns="" id="{FF5FA0F0-CA9C-43CE-92E4-D0AA11DCC058}"/>
              </a:ext>
            </a:extLst>
          </p:cNvPr>
          <p:cNvSpPr txBox="1"/>
          <p:nvPr/>
        </p:nvSpPr>
        <p:spPr>
          <a:xfrm>
            <a:off x="399254" y="1523425"/>
            <a:ext cx="8335961" cy="1354217"/>
          </a:xfrm>
          <a:prstGeom prst="rect">
            <a:avLst/>
          </a:prstGeom>
          <a:noFill/>
        </p:spPr>
        <p:txBody>
          <a:bodyPr wrap="square" rtlCol="0">
            <a:spAutoFit/>
          </a:bodyPr>
          <a:lstStyle/>
          <a:p>
            <a:pPr algn="ctr" rtl="0">
              <a:spcBef>
                <a:spcPts val="0"/>
              </a:spcBef>
              <a:spcAft>
                <a:spcPts val="0"/>
              </a:spcAft>
            </a:pPr>
            <a:r>
              <a:rPr lang="en-GB" sz="1800" b="1" i="0" u="none" strike="noStrike" dirty="0">
                <a:solidFill>
                  <a:srgbClr val="1C1C1C"/>
                </a:solidFill>
                <a:effectLst/>
                <a:latin typeface="Twinkl" pitchFamily="2" charset="0"/>
              </a:rPr>
              <a:t>What is it that has been found?</a:t>
            </a:r>
          </a:p>
          <a:p>
            <a:pPr algn="ctr" rtl="0">
              <a:spcBef>
                <a:spcPts val="600"/>
              </a:spcBef>
              <a:spcAft>
                <a:spcPts val="0"/>
              </a:spcAft>
            </a:pPr>
            <a:r>
              <a:rPr lang="en-GB" sz="1800" b="0" i="0" u="none" strike="noStrike" dirty="0">
                <a:solidFill>
                  <a:srgbClr val="1C1C1C"/>
                </a:solidFill>
                <a:effectLst/>
                <a:latin typeface="Twinkl" pitchFamily="2" charset="0"/>
              </a:rPr>
              <a:t>Is it a vertebrate or invertebrate? Can you remember what these terms mean?</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How are vertebrates classified further?</a:t>
            </a:r>
            <a:endParaRPr lang="en-GB" b="0" dirty="0">
              <a:effectLst/>
              <a:latin typeface="Twinkl" pitchFamily="2" charset="0"/>
            </a:endParaRPr>
          </a:p>
          <a:p>
            <a:endParaRPr lang="en-GB" dirty="0"/>
          </a:p>
        </p:txBody>
      </p:sp>
    </p:spTree>
    <p:extLst>
      <p:ext uri="{BB962C8B-B14F-4D97-AF65-F5344CB8AC3E}">
        <p14:creationId xmlns:p14="http://schemas.microsoft.com/office/powerpoint/2010/main" val="813678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791933"/>
            <a:ext cx="8220075" cy="994306"/>
          </a:xfrm>
        </p:spPr>
        <p:txBody>
          <a:bodyPr/>
          <a:lstStyle/>
          <a:p>
            <a:pPr algn="ctr"/>
            <a:r>
              <a:rPr lang="en-GB" b="1" dirty="0">
                <a:latin typeface="Twinkl" pitchFamily="2" charset="0"/>
              </a:rPr>
              <a:t>Year 6 Project Pack:</a:t>
            </a:r>
            <a:br>
              <a:rPr lang="en-GB" b="1" dirty="0">
                <a:latin typeface="Twinkl" pitchFamily="2" charset="0"/>
              </a:rPr>
            </a:br>
            <a:r>
              <a:rPr lang="en-GB" b="1" dirty="0">
                <a:latin typeface="Twinkl" pitchFamily="2" charset="0"/>
              </a:rPr>
              <a:t>Anywhere Island</a:t>
            </a:r>
          </a:p>
        </p:txBody>
      </p:sp>
      <p:sp>
        <p:nvSpPr>
          <p:cNvPr id="5" name="Rounded Rectangle 4"/>
          <p:cNvSpPr/>
          <p:nvPr/>
        </p:nvSpPr>
        <p:spPr>
          <a:xfrm>
            <a:off x="4646141" y="2051221"/>
            <a:ext cx="3737444" cy="4155614"/>
          </a:xfrm>
          <a:prstGeom prst="roundRect">
            <a:avLst>
              <a:gd name="adj" fmla="val 1989"/>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650" y="2051222"/>
            <a:ext cx="3737444" cy="4155614"/>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lstStyle/>
          <a:p>
            <a:pPr>
              <a:spcAft>
                <a:spcPts val="600"/>
              </a:spcAft>
            </a:pPr>
            <a:r>
              <a:rPr lang="en-GB" b="1" dirty="0">
                <a:solidFill>
                  <a:schemeClr val="tx1"/>
                </a:solidFill>
                <a:latin typeface="Twinkl" pitchFamily="2" charset="0"/>
              </a:rPr>
              <a:t>During this project you will:</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59075"/>
          <a:stretch/>
        </p:blipFill>
        <p:spPr>
          <a:xfrm>
            <a:off x="4646140" y="3171012"/>
            <a:ext cx="3742209" cy="3032645"/>
          </a:xfrm>
          <a:prstGeom prst="roundRect">
            <a:avLst>
              <a:gd name="adj" fmla="val 2270"/>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8911" y="2504302"/>
            <a:ext cx="3573412" cy="3493965"/>
          </a:xfrm>
          <a:prstGeom prst="rect">
            <a:avLst/>
          </a:prstGeom>
        </p:spPr>
      </p:pic>
      <p:sp>
        <p:nvSpPr>
          <p:cNvPr id="7" name="Rectangle 6">
            <a:hlinkClick r:id="rId4"/>
            <a:extLst>
              <a:ext uri="{FF2B5EF4-FFF2-40B4-BE49-F238E27FC236}">
                <a16:creationId xmlns:a16="http://schemas.microsoft.com/office/drawing/2014/main" xmlns="" id="{81CBEB19-5B35-4E85-8CF9-90353C937D80}"/>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xmlns="" id="{0C68B0CA-D6A9-4D65-B28F-4BE2545C5AA0}"/>
              </a:ext>
            </a:extLst>
          </p:cNvPr>
          <p:cNvSpPr txBox="1"/>
          <p:nvPr/>
        </p:nvSpPr>
        <p:spPr>
          <a:xfrm>
            <a:off x="880696" y="2545736"/>
            <a:ext cx="3506578" cy="3954929"/>
          </a:xfrm>
          <a:prstGeom prst="rect">
            <a:avLst/>
          </a:prstGeom>
          <a:noFill/>
        </p:spPr>
        <p:txBody>
          <a:bodyPr wrap="square" rtlCol="0">
            <a:spAutoFit/>
          </a:bodyPr>
          <a:lstStyle/>
          <a:p>
            <a:pPr marL="285750" indent="-285750" fontAlgn="base">
              <a:spcBef>
                <a:spcPts val="600"/>
              </a:spcBef>
              <a:buFont typeface="Arial" panose="020B0604020202020204" pitchFamily="34" charset="0"/>
              <a:buChar char="•"/>
            </a:pPr>
            <a:r>
              <a:rPr lang="en-GB" sz="1600" b="0" i="0" u="none" strike="noStrike" dirty="0">
                <a:solidFill>
                  <a:srgbClr val="1C1C1C"/>
                </a:solidFill>
                <a:effectLst/>
                <a:latin typeface="Twinkl" pitchFamily="2" charset="0"/>
              </a:rPr>
              <a:t>Develop your problem-solving and creative thinking skills.</a:t>
            </a:r>
          </a:p>
          <a:p>
            <a:pPr marL="285750" indent="-285750" fontAlgn="base">
              <a:spcBef>
                <a:spcPts val="600"/>
              </a:spcBef>
              <a:buFont typeface="Arial" panose="020B0604020202020204" pitchFamily="34" charset="0"/>
              <a:buChar char="•"/>
            </a:pPr>
            <a:r>
              <a:rPr lang="en-GB" sz="1600" b="0" i="0" u="none" strike="noStrike" dirty="0">
                <a:solidFill>
                  <a:srgbClr val="1C1C1C"/>
                </a:solidFill>
                <a:effectLst/>
                <a:latin typeface="Twinkl" pitchFamily="2" charset="0"/>
              </a:rPr>
              <a:t>Make decisions and choices.</a:t>
            </a:r>
          </a:p>
          <a:p>
            <a:pPr marL="285750" indent="-285750" fontAlgn="base">
              <a:spcBef>
                <a:spcPts val="600"/>
              </a:spcBef>
              <a:buFont typeface="Arial" panose="020B0604020202020204" pitchFamily="34" charset="0"/>
              <a:buChar char="•"/>
            </a:pPr>
            <a:r>
              <a:rPr lang="en-GB" sz="1600" b="0" i="0" u="none" strike="noStrike" dirty="0">
                <a:solidFill>
                  <a:srgbClr val="1C1C1C"/>
                </a:solidFill>
                <a:effectLst/>
                <a:latin typeface="Twinkl" pitchFamily="2" charset="0"/>
              </a:rPr>
              <a:t>Explore environmental threats and understand how to live more sustainable lives.</a:t>
            </a:r>
          </a:p>
          <a:p>
            <a:pPr marL="285750" indent="-285750" fontAlgn="base">
              <a:spcBef>
                <a:spcPts val="600"/>
              </a:spcBef>
              <a:buFont typeface="Arial" panose="020B0604020202020204" pitchFamily="34" charset="0"/>
              <a:buChar char="•"/>
            </a:pPr>
            <a:r>
              <a:rPr lang="en-GB" sz="1600" b="0" i="0" u="none" strike="noStrike" dirty="0">
                <a:solidFill>
                  <a:srgbClr val="1C1C1C"/>
                </a:solidFill>
                <a:effectLst/>
                <a:latin typeface="Twinkl" pitchFamily="2" charset="0"/>
              </a:rPr>
              <a:t>Use a range of geographical, scientific, mathematical and literacy skills.</a:t>
            </a:r>
          </a:p>
          <a:p>
            <a:pPr marL="285750" indent="-285750" fontAlgn="base">
              <a:spcBef>
                <a:spcPts val="600"/>
              </a:spcBef>
              <a:buFont typeface="Arial" panose="020B0604020202020204" pitchFamily="34" charset="0"/>
              <a:buChar char="•"/>
            </a:pPr>
            <a:r>
              <a:rPr lang="en-GB" sz="1600" b="0" i="0" u="none" strike="noStrike" dirty="0">
                <a:solidFill>
                  <a:srgbClr val="1C1C1C"/>
                </a:solidFill>
                <a:effectLst/>
                <a:latin typeface="Twinkl" pitchFamily="2" charset="0"/>
              </a:rPr>
              <a:t>Discuss your opinions on important issues.</a:t>
            </a:r>
          </a:p>
          <a:p>
            <a:pPr marL="285750" indent="-285750" fontAlgn="base">
              <a:spcBef>
                <a:spcPts val="600"/>
              </a:spcBef>
              <a:buFont typeface="Arial" panose="020B0604020202020204" pitchFamily="34" charset="0"/>
              <a:buChar char="•"/>
            </a:pPr>
            <a:r>
              <a:rPr lang="en-GB" sz="1600" b="0" i="0" u="none" strike="noStrike" dirty="0">
                <a:solidFill>
                  <a:srgbClr val="1C1C1C"/>
                </a:solidFill>
                <a:effectLst/>
                <a:latin typeface="Twinkl" pitchFamily="2" charset="0"/>
              </a:rPr>
              <a:t>Let your imagination run wild and have fun!</a:t>
            </a:r>
          </a:p>
          <a:p>
            <a:endParaRPr lang="en-GB" dirty="0"/>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3789" y="2798016"/>
            <a:ext cx="2960281" cy="2374953"/>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224911" y="3459444"/>
            <a:ext cx="3511591" cy="2083880"/>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8997" y="2868421"/>
            <a:ext cx="2130138" cy="3265926"/>
          </a:xfrm>
          <a:prstGeom prst="rect">
            <a:avLst/>
          </a:prstGeom>
        </p:spPr>
      </p:pic>
      <p:sp>
        <p:nvSpPr>
          <p:cNvPr id="21" name="Title 20"/>
          <p:cNvSpPr>
            <a:spLocks noGrp="1"/>
          </p:cNvSpPr>
          <p:nvPr>
            <p:ph type="title"/>
          </p:nvPr>
        </p:nvSpPr>
        <p:spPr>
          <a:xfrm>
            <a:off x="457198" y="517396"/>
            <a:ext cx="8220075" cy="994306"/>
          </a:xfrm>
        </p:spPr>
        <p:txBody>
          <a:bodyPr/>
          <a:lstStyle/>
          <a:p>
            <a:pPr algn="ctr"/>
            <a:r>
              <a:rPr lang="en-GB" b="1" dirty="0">
                <a:latin typeface="Twinkl" pitchFamily="2" charset="0"/>
              </a:rPr>
              <a:t>Weird and Wonderful Species</a:t>
            </a:r>
          </a:p>
        </p:txBody>
      </p:sp>
      <p:sp>
        <p:nvSpPr>
          <p:cNvPr id="2" name="Rounded Rectangle 1"/>
          <p:cNvSpPr/>
          <p:nvPr/>
        </p:nvSpPr>
        <p:spPr>
          <a:xfrm>
            <a:off x="503237" y="1449405"/>
            <a:ext cx="8137525" cy="125260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0" i="0" u="none" strike="noStrike" dirty="0">
                <a:solidFill>
                  <a:srgbClr val="1C1C1C"/>
                </a:solidFill>
                <a:effectLst/>
                <a:latin typeface="Twinkl" pitchFamily="2" charset="0"/>
              </a:rPr>
              <a:t>On the next few slides, we’ll look at some of the weirdest species of animals that have been found all over the world.</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Do any of them have similar characteristics to the discovery on the island?</a:t>
            </a:r>
            <a:endParaRPr lang="en-GB" b="0" dirty="0">
              <a:effectLst/>
              <a:latin typeface="Twinkl" pitchFamily="2" charset="0"/>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4066" y="2548611"/>
            <a:ext cx="1968184" cy="2544908"/>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881425" y="4661491"/>
            <a:ext cx="2487827" cy="1489083"/>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00644" y="4054250"/>
            <a:ext cx="2376161" cy="2285109"/>
          </a:xfrm>
          <a:prstGeom prst="rect">
            <a:avLst/>
          </a:prstGeom>
        </p:spPr>
      </p:pic>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43519" y="5172969"/>
            <a:ext cx="1269208" cy="1048980"/>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08964" y="5161003"/>
            <a:ext cx="475128" cy="490057"/>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910405">
            <a:off x="3122923" y="2644700"/>
            <a:ext cx="435008" cy="306631"/>
          </a:xfrm>
          <a:prstGeom prst="rect">
            <a:avLst/>
          </a:prstGeom>
        </p:spPr>
      </p:pic>
      <p:sp>
        <p:nvSpPr>
          <p:cNvPr id="18" name="Rectangle 17">
            <a:hlinkClick r:id="rId11"/>
            <a:extLst>
              <a:ext uri="{FF2B5EF4-FFF2-40B4-BE49-F238E27FC236}">
                <a16:creationId xmlns:a16="http://schemas.microsoft.com/office/drawing/2014/main" xmlns="" id="{46DEEA43-3A08-4DF4-9D14-D285B832A0DE}"/>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28960" y="2548611"/>
            <a:ext cx="2770006" cy="3265926"/>
          </a:xfrm>
          <a:prstGeom prst="rect">
            <a:avLst/>
          </a:prstGeom>
        </p:spPr>
      </p:pic>
      <p:pic>
        <p:nvPicPr>
          <p:cNvPr id="4" name="Picture 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04787" y="4090181"/>
            <a:ext cx="1822768" cy="2277762"/>
          </a:xfrm>
          <a:prstGeom prst="rect">
            <a:avLst/>
          </a:prstGeom>
        </p:spPr>
      </p:pic>
    </p:spTree>
    <p:extLst>
      <p:ext uri="{BB962C8B-B14F-4D97-AF65-F5344CB8AC3E}">
        <p14:creationId xmlns:p14="http://schemas.microsoft.com/office/powerpoint/2010/main" val="4159287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latin typeface="Twinkl" pitchFamily="2" charset="0"/>
              </a:rPr>
              <a:t>Pink Fairy Armadillo</a:t>
            </a:r>
          </a:p>
        </p:txBody>
      </p:sp>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Weird and Wonderful Species</a:t>
            </a:r>
          </a:p>
        </p:txBody>
      </p:sp>
      <p:sp>
        <p:nvSpPr>
          <p:cNvPr id="10" name="Rounded Rectangle 9"/>
          <p:cNvSpPr/>
          <p:nvPr/>
        </p:nvSpPr>
        <p:spPr>
          <a:xfrm>
            <a:off x="755650" y="2298161"/>
            <a:ext cx="7632699"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endParaRPr lang="en-GB" dirty="0">
              <a:solidFill>
                <a:schemeClr val="tx1"/>
              </a:solidFill>
            </a:endParaRPr>
          </a:p>
        </p:txBody>
      </p:sp>
      <p:sp>
        <p:nvSpPr>
          <p:cNvPr id="5" name="Rectangle 4">
            <a:hlinkClick r:id="rId2"/>
            <a:extLst>
              <a:ext uri="{FF2B5EF4-FFF2-40B4-BE49-F238E27FC236}">
                <a16:creationId xmlns:a16="http://schemas.microsoft.com/office/drawing/2014/main" xmlns="" id="{BD460C9F-FB33-48C5-86DB-0608DF36AE06}"/>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xmlns="" id="{195C937A-7B19-4D9E-BB55-0FC97119E91A}"/>
              </a:ext>
            </a:extLst>
          </p:cNvPr>
          <p:cNvSpPr txBox="1"/>
          <p:nvPr/>
        </p:nvSpPr>
        <p:spPr>
          <a:xfrm>
            <a:off x="885216" y="2391894"/>
            <a:ext cx="7334656" cy="2862322"/>
          </a:xfrm>
          <a:prstGeom prst="rect">
            <a:avLst/>
          </a:prstGeom>
          <a:noFill/>
        </p:spPr>
        <p:txBody>
          <a:bodyPr wrap="square" rtlCol="0">
            <a:spAutoFit/>
          </a:bodyPr>
          <a:lstStyle/>
          <a:p>
            <a:r>
              <a:rPr lang="en-GB" sz="1800" b="0" i="0" u="none" strike="noStrike" dirty="0">
                <a:solidFill>
                  <a:srgbClr val="1C1C1C"/>
                </a:solidFill>
                <a:effectLst/>
                <a:latin typeface="Twinkl" pitchFamily="2" charset="0"/>
              </a:rPr>
              <a:t>The pink fairy armadillo is the smallest species of armadillo – a mammal with a bony shell armour. They are usually found in the sandy plains, dunes and grasslands of Argentina. The species have small eyes, silky yellowish white fur and a flexible shell that is solely attached to its body by a thin                                                                                 membrane. This unusual creature                                                                                 is nocturnal and has solitary                                                                              habits, preferring to live alone. Its                                                                               diet is mainly composed of insects,                                                                    worms, snails and various plants.</a:t>
            </a:r>
            <a:endParaRPr lang="en-GB" dirty="0">
              <a:latin typeface="Twinkl" pitchFamily="2" charset="0"/>
            </a:endParaRPr>
          </a:p>
        </p:txBody>
      </p:sp>
      <p:sp>
        <p:nvSpPr>
          <p:cNvPr id="7" name="Rectangle: Rounded Corners 6">
            <a:extLst>
              <a:ext uri="{FF2B5EF4-FFF2-40B4-BE49-F238E27FC236}">
                <a16:creationId xmlns:a16="http://schemas.microsoft.com/office/drawing/2014/main" xmlns="" id="{141C1C1D-88A9-4034-A169-9A393A66ABFF}"/>
              </a:ext>
            </a:extLst>
          </p:cNvPr>
          <p:cNvSpPr/>
          <p:nvPr/>
        </p:nvSpPr>
        <p:spPr>
          <a:xfrm>
            <a:off x="4569469" y="3622431"/>
            <a:ext cx="3680232" cy="2391140"/>
          </a:xfrm>
          <a:prstGeom prst="roundRect">
            <a:avLst/>
          </a:prstGeom>
          <a:blipFill>
            <a:blip r:embed="rId3" cstate="email">
              <a:extLst>
                <a:ext uri="{28A0092B-C50C-407E-A947-70E740481C1C}">
                  <a14:useLocalDpi xmlns:a14="http://schemas.microsoft.com/office/drawing/2010/main"/>
                </a:ext>
              </a:extLst>
            </a:blip>
            <a:stretch>
              <a:fillRect l="-8060" t="-6052" r="-8060" b="-17799"/>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21">
            <a:extLst>
              <a:ext uri="{FF2B5EF4-FFF2-40B4-BE49-F238E27FC236}">
                <a16:creationId xmlns:a16="http://schemas.microsoft.com/office/drawing/2014/main" xmlns="" id="{CED8ADCA-5EDC-4B67-9B25-F50333F20A1A}"/>
              </a:ext>
            </a:extLst>
          </p:cNvPr>
          <p:cNvSpPr txBox="1">
            <a:spLocks noChangeArrowheads="1"/>
          </p:cNvSpPr>
          <p:nvPr/>
        </p:nvSpPr>
        <p:spPr bwMode="auto">
          <a:xfrm>
            <a:off x="2321167" y="6264933"/>
            <a:ext cx="4329398" cy="8030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sz="500" i="0" dirty="0">
                <a:solidFill>
                  <a:srgbClr val="212124"/>
                </a:solidFill>
                <a:effectLst/>
                <a:latin typeface="Roboto" panose="02000000000000000000" pitchFamily="2" charset="0"/>
                <a:ea typeface="Roboto" panose="02000000000000000000" pitchFamily="2" charset="0"/>
                <a:hlinkClick r:id="rId4"/>
              </a:rPr>
              <a:t>Washington DC--October 18 2007--Museum of Natural History--Pink Fairy Armadillo</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5"/>
              </a:rPr>
              <a:t>Makushine </a:t>
            </a:r>
            <a:r>
              <a:rPr lang="en-GB" altLang="en-US" sz="500" dirty="0" err="1">
                <a:latin typeface="Roboto" panose="02000000000000000000" pitchFamily="2" charset="0"/>
                <a:ea typeface="Roboto" panose="02000000000000000000" pitchFamily="2" charset="0"/>
                <a:cs typeface="Arial" panose="020B0604020202020204" pitchFamily="34" charset="0"/>
                <a:hlinkClick r:id="rId5"/>
              </a:rPr>
              <a:t>Pa’I</a:t>
            </a:r>
            <a:r>
              <a:rPr lang="en-GB" altLang="en-US" sz="500" dirty="0">
                <a:latin typeface="Roboto" panose="02000000000000000000" pitchFamily="2" charset="0"/>
                <a:ea typeface="Roboto" panose="02000000000000000000" pitchFamily="2" charset="0"/>
                <a:cs typeface="Arial" panose="020B0604020202020204" pitchFamily="34" charset="0"/>
                <a:hlinkClick r:id="rId5"/>
              </a:rPr>
              <a:t> </a:t>
            </a:r>
            <a:r>
              <a:rPr lang="en-GB" altLang="en-US" sz="500" dirty="0" err="1">
                <a:latin typeface="Roboto" panose="02000000000000000000" pitchFamily="2" charset="0"/>
                <a:ea typeface="Roboto" panose="02000000000000000000" pitchFamily="2" charset="0"/>
                <a:cs typeface="Arial" panose="020B0604020202020204" pitchFamily="34" charset="0"/>
                <a:hlinkClick r:id="rId5"/>
              </a:rPr>
              <a:t>Ki’I</a:t>
            </a:r>
            <a:r>
              <a:rPr lang="en-GB" altLang="en-US" sz="500" dirty="0">
                <a:latin typeface="Roboto" panose="02000000000000000000" pitchFamily="2" charset="0"/>
                <a:ea typeface="Roboto" panose="02000000000000000000" pitchFamily="2" charset="0"/>
                <a:cs typeface="Arial" panose="020B0604020202020204" pitchFamily="34" charset="0"/>
                <a:hlinkClick r:id="rId5"/>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6"/>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102864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latin typeface="Twinkl" pitchFamily="2" charset="0"/>
              </a:rPr>
              <a:t>Axolotl</a:t>
            </a:r>
          </a:p>
        </p:txBody>
      </p:sp>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Weird and Wonderful Species</a:t>
            </a:r>
          </a:p>
        </p:txBody>
      </p:sp>
      <p:sp>
        <p:nvSpPr>
          <p:cNvPr id="10" name="Rounded Rectangle 9"/>
          <p:cNvSpPr/>
          <p:nvPr/>
        </p:nvSpPr>
        <p:spPr>
          <a:xfrm>
            <a:off x="755650" y="2298161"/>
            <a:ext cx="7632700"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endParaRPr lang="en-GB" dirty="0">
              <a:solidFill>
                <a:schemeClr val="tx1"/>
              </a:solidFill>
            </a:endParaRPr>
          </a:p>
        </p:txBody>
      </p:sp>
      <p:sp>
        <p:nvSpPr>
          <p:cNvPr id="5" name="Rectangle 4">
            <a:hlinkClick r:id="rId2"/>
            <a:extLst>
              <a:ext uri="{FF2B5EF4-FFF2-40B4-BE49-F238E27FC236}">
                <a16:creationId xmlns:a16="http://schemas.microsoft.com/office/drawing/2014/main" xmlns="" id="{3E8A0EA0-9AA9-4BC5-BB70-260C928BA74E}"/>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xmlns="" id="{C663C8DE-5B6B-477E-8BD6-A55A10BD42AA}"/>
              </a:ext>
            </a:extLst>
          </p:cNvPr>
          <p:cNvSpPr txBox="1"/>
          <p:nvPr/>
        </p:nvSpPr>
        <p:spPr>
          <a:xfrm>
            <a:off x="885216" y="2391894"/>
            <a:ext cx="7334656" cy="3416320"/>
          </a:xfrm>
          <a:prstGeom prst="rect">
            <a:avLst/>
          </a:prstGeom>
          <a:noFill/>
        </p:spPr>
        <p:txBody>
          <a:bodyPr wrap="square" rtlCol="0">
            <a:spAutoFit/>
          </a:bodyPr>
          <a:lstStyle/>
          <a:p>
            <a:r>
              <a:rPr lang="en-GB" sz="1800" b="0" i="0" u="none" strike="noStrike" dirty="0">
                <a:solidFill>
                  <a:srgbClr val="1C1C1C"/>
                </a:solidFill>
                <a:effectLst/>
                <a:latin typeface="Twinkl" pitchFamily="2" charset="0"/>
              </a:rPr>
              <a:t>Axolotls are a type of amphibian salamander. They can only be found in Lake Xochimilco, near Mexico City. Unlike other amphibians, axolotls spend their entire life in the water. This unique-looking animal is listed as critically endangered. Their body can be black, mottled brown, albino (without any                                                                          pigment) or white. Axolotls look like                                                         a tadpole with limbs, a fin and a                                                             pair of gills. Unusually, they do not                                                                                    have eyelids! They are carnivores                                                                    (meat-eaters) and like to eat                                                                           molluscs, crustaceans and                                                                           small fish.</a:t>
            </a:r>
            <a:endParaRPr lang="en-GB" dirty="0">
              <a:latin typeface="Twinkl" pitchFamily="2" charset="0"/>
            </a:endParaRPr>
          </a:p>
        </p:txBody>
      </p:sp>
      <p:sp>
        <p:nvSpPr>
          <p:cNvPr id="7" name="Rectangle: Rounded Corners 6">
            <a:extLst>
              <a:ext uri="{FF2B5EF4-FFF2-40B4-BE49-F238E27FC236}">
                <a16:creationId xmlns:a16="http://schemas.microsoft.com/office/drawing/2014/main" xmlns="" id="{48A9B47D-E883-424A-92F9-D647B728B4D3}"/>
              </a:ext>
            </a:extLst>
          </p:cNvPr>
          <p:cNvSpPr/>
          <p:nvPr/>
        </p:nvSpPr>
        <p:spPr>
          <a:xfrm>
            <a:off x="4703700" y="3693815"/>
            <a:ext cx="3534278" cy="2296310"/>
          </a:xfrm>
          <a:prstGeom prst="roundRect">
            <a:avLst/>
          </a:prstGeom>
          <a:blipFill>
            <a:blip r:embed="rId3" cstate="email">
              <a:extLst>
                <a:ext uri="{28A0092B-C50C-407E-A947-70E740481C1C}">
                  <a14:useLocalDpi xmlns:a14="http://schemas.microsoft.com/office/drawing/2010/main"/>
                </a:ext>
              </a:extLst>
            </a:blip>
            <a:stretch>
              <a:fillRect l="-21220" t="-9722" r="-5246" b="-2147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11089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latin typeface="Twinkl" pitchFamily="2" charset="0"/>
              </a:rPr>
              <a:t>Tarsier</a:t>
            </a:r>
          </a:p>
        </p:txBody>
      </p:sp>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Weird and Wonderful Species</a:t>
            </a:r>
          </a:p>
        </p:txBody>
      </p:sp>
      <p:sp>
        <p:nvSpPr>
          <p:cNvPr id="10" name="Rounded Rectangle 9"/>
          <p:cNvSpPr/>
          <p:nvPr/>
        </p:nvSpPr>
        <p:spPr>
          <a:xfrm>
            <a:off x="755650" y="2298161"/>
            <a:ext cx="7632700"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endParaRPr lang="en-GB" dirty="0">
              <a:solidFill>
                <a:schemeClr val="tx1"/>
              </a:solidFill>
            </a:endParaRPr>
          </a:p>
        </p:txBody>
      </p:sp>
      <p:sp>
        <p:nvSpPr>
          <p:cNvPr id="5" name="Rectangle 4">
            <a:hlinkClick r:id="rId2"/>
            <a:extLst>
              <a:ext uri="{FF2B5EF4-FFF2-40B4-BE49-F238E27FC236}">
                <a16:creationId xmlns:a16="http://schemas.microsoft.com/office/drawing/2014/main" xmlns="" id="{C0BA82F4-2CBA-4499-BB28-5D599AF43D07}"/>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DD044F5A-1596-4BAF-9324-A00B0C0294A3}"/>
              </a:ext>
            </a:extLst>
          </p:cNvPr>
          <p:cNvSpPr txBox="1"/>
          <p:nvPr/>
        </p:nvSpPr>
        <p:spPr>
          <a:xfrm>
            <a:off x="796993" y="2419323"/>
            <a:ext cx="7369232" cy="3016210"/>
          </a:xfrm>
          <a:prstGeom prst="rect">
            <a:avLst/>
          </a:prstGeom>
          <a:noFill/>
        </p:spPr>
        <p:txBody>
          <a:bodyPr wrap="square" rtlCol="0">
            <a:spAutoFit/>
          </a:bodyPr>
          <a:lstStyle/>
          <a:p>
            <a:pPr marL="107988" algn="just" rtl="0">
              <a:spcBef>
                <a:spcPts val="0"/>
              </a:spcBef>
              <a:spcAft>
                <a:spcPts val="0"/>
              </a:spcAft>
            </a:pPr>
            <a:r>
              <a:rPr lang="en-GB" sz="1800" b="0" i="0" u="none" strike="noStrike" dirty="0">
                <a:solidFill>
                  <a:srgbClr val="1C1C1C"/>
                </a:solidFill>
                <a:effectLst/>
                <a:latin typeface="Twinkl" pitchFamily="2" charset="0"/>
              </a:rPr>
              <a:t>Tarsiers are a type of mammal primate. They have enormous eyes and long feet. Their feet have extremely elongated tarsus bones, which is how they got their name. They are insectivores and catch insects by jumping at them. They are mainly found in the forests of the Southeast Asian islands of the Philippines, Malaysia and Indonesia.</a:t>
            </a:r>
            <a:endParaRPr lang="en-GB" b="0" dirty="0">
              <a:effectLst/>
              <a:latin typeface="Twinkl" pitchFamily="2" charset="0"/>
            </a:endParaRPr>
          </a:p>
          <a:p>
            <a:pPr marL="107988" rtl="0">
              <a:spcBef>
                <a:spcPts val="1200"/>
              </a:spcBef>
              <a:spcAft>
                <a:spcPts val="0"/>
              </a:spcAft>
            </a:pPr>
            <a:r>
              <a:rPr lang="en-GB" sz="1800" b="0" i="0" u="none" strike="noStrike" dirty="0">
                <a:solidFill>
                  <a:srgbClr val="1C1C1C"/>
                </a:solidFill>
                <a:effectLst/>
                <a:latin typeface="Twinkl" pitchFamily="2" charset="0"/>
              </a:rPr>
              <a:t>All tarsier species are nocturnal and                                               they are extremely shy animals.</a:t>
            </a:r>
            <a:endParaRPr lang="en-GB" b="0" dirty="0">
              <a:effectLst/>
              <a:latin typeface="Twinkl" pitchFamily="2" charset="0"/>
            </a:endParaRPr>
          </a:p>
          <a:p>
            <a:r>
              <a:rPr lang="en-GB" dirty="0"/>
              <a:t/>
            </a:r>
            <a:br>
              <a:rPr lang="en-GB" dirty="0"/>
            </a:br>
            <a:endParaRPr lang="en-GB" dirty="0">
              <a:latin typeface="Twinkl" pitchFamily="2" charset="0"/>
            </a:endParaRPr>
          </a:p>
        </p:txBody>
      </p:sp>
      <p:sp>
        <p:nvSpPr>
          <p:cNvPr id="8" name="Rectangle: Rounded Corners 7">
            <a:extLst>
              <a:ext uri="{FF2B5EF4-FFF2-40B4-BE49-F238E27FC236}">
                <a16:creationId xmlns:a16="http://schemas.microsoft.com/office/drawing/2014/main" xmlns="" id="{8E60D62E-DAA8-4178-9645-9AD0FDD28F2D}"/>
              </a:ext>
            </a:extLst>
          </p:cNvPr>
          <p:cNvSpPr/>
          <p:nvPr/>
        </p:nvSpPr>
        <p:spPr>
          <a:xfrm>
            <a:off x="4961300" y="3902043"/>
            <a:ext cx="3116030" cy="2105017"/>
          </a:xfrm>
          <a:prstGeom prst="roundRect">
            <a:avLst/>
          </a:prstGeom>
          <a:blipFill>
            <a:blip r:embed="rId3" cstate="email">
              <a:extLst>
                <a:ext uri="{28A0092B-C50C-407E-A947-70E740481C1C}">
                  <a14:useLocalDpi xmlns:a14="http://schemas.microsoft.com/office/drawing/2010/main"/>
                </a:ext>
              </a:extLst>
            </a:blip>
            <a:stretch>
              <a:fillRect l="-16430" t="-14988" r="-257" b="-18408"/>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5864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latin typeface="Twinkl" pitchFamily="2" charset="0"/>
              </a:rPr>
              <a:t>Kakapo</a:t>
            </a:r>
          </a:p>
        </p:txBody>
      </p:sp>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Weird and Wonderful Species</a:t>
            </a:r>
          </a:p>
        </p:txBody>
      </p:sp>
      <p:sp>
        <p:nvSpPr>
          <p:cNvPr id="10" name="Rounded Rectangle 9"/>
          <p:cNvSpPr/>
          <p:nvPr/>
        </p:nvSpPr>
        <p:spPr>
          <a:xfrm>
            <a:off x="755650" y="2298161"/>
            <a:ext cx="7632700"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endParaRPr lang="en-GB" dirty="0">
              <a:solidFill>
                <a:schemeClr val="tx1"/>
              </a:solidFill>
            </a:endParaRPr>
          </a:p>
        </p:txBody>
      </p:sp>
      <p:sp>
        <p:nvSpPr>
          <p:cNvPr id="5" name="Rectangle 4">
            <a:hlinkClick r:id="rId2"/>
            <a:extLst>
              <a:ext uri="{FF2B5EF4-FFF2-40B4-BE49-F238E27FC236}">
                <a16:creationId xmlns:a16="http://schemas.microsoft.com/office/drawing/2014/main" xmlns="" id="{5AC8871B-B21E-4CAF-88E6-EC7A06F85B68}"/>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21">
            <a:extLst>
              <a:ext uri="{FF2B5EF4-FFF2-40B4-BE49-F238E27FC236}">
                <a16:creationId xmlns:a16="http://schemas.microsoft.com/office/drawing/2014/main" xmlns="" id="{6C39EB2F-B760-4976-ACF1-8CD1CF835D03}"/>
              </a:ext>
            </a:extLst>
          </p:cNvPr>
          <p:cNvSpPr txBox="1">
            <a:spLocks noChangeArrowheads="1"/>
          </p:cNvSpPr>
          <p:nvPr/>
        </p:nvSpPr>
        <p:spPr bwMode="auto">
          <a:xfrm>
            <a:off x="2770089" y="626493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kakapo chick</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4"/>
              </a:rPr>
              <a:t>Department of Conservation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xmlns="" id="{DDBB0759-C1E3-4A39-AB15-347BA709C236}"/>
              </a:ext>
            </a:extLst>
          </p:cNvPr>
          <p:cNvSpPr txBox="1"/>
          <p:nvPr/>
        </p:nvSpPr>
        <p:spPr>
          <a:xfrm>
            <a:off x="885216" y="2391894"/>
            <a:ext cx="7334656" cy="3139321"/>
          </a:xfrm>
          <a:prstGeom prst="rect">
            <a:avLst/>
          </a:prstGeom>
          <a:noFill/>
        </p:spPr>
        <p:txBody>
          <a:bodyPr wrap="square" rtlCol="0">
            <a:spAutoFit/>
          </a:bodyPr>
          <a:lstStyle/>
          <a:p>
            <a:r>
              <a:rPr lang="en-GB" sz="1800" b="0" i="0" u="none" strike="noStrike" dirty="0">
                <a:solidFill>
                  <a:srgbClr val="1C1C1C"/>
                </a:solidFill>
                <a:effectLst/>
                <a:latin typeface="Twinkl" pitchFamily="2" charset="0"/>
              </a:rPr>
              <a:t>The kakapo is a nocturnal parrot that has evolved to be flightless due to the absence of predators in its New Zealand habitat. Due mainly to hunting, it is now almost extinct and survives only on some small, intensively managed islands. Dedicated conservation efforts have seen their population increase slowly to around 210 individual birds on the whole planet. The species are the heaviest parrot in the world and have a very long life expectancy – some                                                             have been known to live up to 90 years!                                                                  The kakapo has a herbivorous diet,                                                                 eating seeds, nuts, fruits, berries                                                              and flowers.</a:t>
            </a:r>
            <a:endParaRPr lang="en-GB" dirty="0">
              <a:latin typeface="Twinkl" pitchFamily="2" charset="0"/>
            </a:endParaRPr>
          </a:p>
        </p:txBody>
      </p:sp>
      <p:sp>
        <p:nvSpPr>
          <p:cNvPr id="8" name="Rectangle: Rounded Corners 7">
            <a:extLst>
              <a:ext uri="{FF2B5EF4-FFF2-40B4-BE49-F238E27FC236}">
                <a16:creationId xmlns:a16="http://schemas.microsoft.com/office/drawing/2014/main" xmlns="" id="{3A1ED3F0-BC47-4D9B-8FC4-50BD4EBDAAF8}"/>
              </a:ext>
            </a:extLst>
          </p:cNvPr>
          <p:cNvSpPr/>
          <p:nvPr/>
        </p:nvSpPr>
        <p:spPr>
          <a:xfrm>
            <a:off x="5232903" y="4111446"/>
            <a:ext cx="2889693" cy="1877507"/>
          </a:xfrm>
          <a:prstGeom prst="roundRect">
            <a:avLst/>
          </a:prstGeom>
          <a:blipFill>
            <a:blip r:embed="rId6" cstate="email">
              <a:extLst>
                <a:ext uri="{28A0092B-C50C-407E-A947-70E740481C1C}">
                  <a14:useLocalDpi xmlns:a14="http://schemas.microsoft.com/office/drawing/2010/main"/>
                </a:ext>
              </a:extLst>
            </a:blip>
            <a:stretch>
              <a:fillRect l="-21220" t="-9722" r="-5246" b="-2147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8310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latin typeface="Twinkl" pitchFamily="2" charset="0"/>
              </a:rPr>
              <a:t>Blobfish</a:t>
            </a:r>
          </a:p>
        </p:txBody>
      </p:sp>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Weird and Wonderful Species</a:t>
            </a:r>
          </a:p>
        </p:txBody>
      </p:sp>
      <p:sp>
        <p:nvSpPr>
          <p:cNvPr id="10" name="Rounded Rectangle 9"/>
          <p:cNvSpPr/>
          <p:nvPr/>
        </p:nvSpPr>
        <p:spPr>
          <a:xfrm>
            <a:off x="771998" y="2307889"/>
            <a:ext cx="7708842" cy="3757867"/>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spcAft>
                <a:spcPts val="1200"/>
              </a:spcAft>
            </a:pPr>
            <a:endParaRPr lang="en-GB" dirty="0">
              <a:solidFill>
                <a:schemeClr val="tx1"/>
              </a:solidFill>
            </a:endParaRPr>
          </a:p>
        </p:txBody>
      </p:sp>
      <p:sp>
        <p:nvSpPr>
          <p:cNvPr id="5" name="Rectangle 4">
            <a:hlinkClick r:id="rId2"/>
            <a:extLst>
              <a:ext uri="{FF2B5EF4-FFF2-40B4-BE49-F238E27FC236}">
                <a16:creationId xmlns:a16="http://schemas.microsoft.com/office/drawing/2014/main" xmlns="" id="{A3B15B68-D39F-4A66-90FE-C728FE3A2534}"/>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21">
            <a:extLst>
              <a:ext uri="{FF2B5EF4-FFF2-40B4-BE49-F238E27FC236}">
                <a16:creationId xmlns:a16="http://schemas.microsoft.com/office/drawing/2014/main" xmlns="" id="{AC7AC797-A6A6-4B68-AA59-1336035D47B6}"/>
              </a:ext>
            </a:extLst>
          </p:cNvPr>
          <p:cNvSpPr txBox="1">
            <a:spLocks noChangeArrowheads="1"/>
          </p:cNvSpPr>
          <p:nvPr/>
        </p:nvSpPr>
        <p:spPr bwMode="auto">
          <a:xfrm>
            <a:off x="2770089" y="626493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Blob fish</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4"/>
              </a:rPr>
              <a:t>Claf Hong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xmlns="" id="{E7B769F5-36CE-44F2-8B5D-826CA180C464}"/>
              </a:ext>
            </a:extLst>
          </p:cNvPr>
          <p:cNvSpPr txBox="1"/>
          <p:nvPr/>
        </p:nvSpPr>
        <p:spPr>
          <a:xfrm>
            <a:off x="904672" y="2362710"/>
            <a:ext cx="7383294" cy="3693319"/>
          </a:xfrm>
          <a:prstGeom prst="rect">
            <a:avLst/>
          </a:prstGeom>
          <a:noFill/>
        </p:spPr>
        <p:txBody>
          <a:bodyPr wrap="square" rtlCol="0">
            <a:spAutoFit/>
          </a:bodyPr>
          <a:lstStyle/>
          <a:p>
            <a:r>
              <a:rPr lang="en-GB" sz="1800" b="0" i="0" u="none" strike="noStrike" dirty="0">
                <a:solidFill>
                  <a:srgbClr val="1C1C1C"/>
                </a:solidFill>
                <a:effectLst/>
                <a:latin typeface="Twinkl" pitchFamily="2" charset="0"/>
              </a:rPr>
              <a:t>Blobfish get their name from their soft, fleshy body, which lacks muscle or much of a skeleton. This makes them very floppy when they are taken out of water. They live at such deep depths in the waters off the coasts of Australia and New Zealand (up to 600 and 1200 metres below the water surface), that they don’t have the normal swim bladder that most fish use to move up and                                                 down. If they did, the swim bladder would                                                     explode because of the extreme water                                                          pressure their bodies incur. Blobfish have                                                       very large mouths that they use to catch                                                crustaceans, as well as any other edible                                                       matter, as they swim slowly along the floor                                                      of the ocean.</a:t>
            </a:r>
            <a:endParaRPr lang="en-GB" dirty="0">
              <a:latin typeface="Twinkl" pitchFamily="2" charset="0"/>
            </a:endParaRPr>
          </a:p>
        </p:txBody>
      </p:sp>
      <p:sp>
        <p:nvSpPr>
          <p:cNvPr id="9" name="Rectangle: Rounded Corners 8">
            <a:extLst>
              <a:ext uri="{FF2B5EF4-FFF2-40B4-BE49-F238E27FC236}">
                <a16:creationId xmlns:a16="http://schemas.microsoft.com/office/drawing/2014/main" xmlns="" id="{7022A30A-D25F-4DFE-B8DD-9634BBB224F3}"/>
              </a:ext>
            </a:extLst>
          </p:cNvPr>
          <p:cNvSpPr/>
          <p:nvPr/>
        </p:nvSpPr>
        <p:spPr>
          <a:xfrm>
            <a:off x="5505855" y="3978614"/>
            <a:ext cx="2866147" cy="1994238"/>
          </a:xfrm>
          <a:prstGeom prst="roundRect">
            <a:avLst/>
          </a:prstGeom>
          <a:blipFill>
            <a:blip r:embed="rId6" cstate="email">
              <a:extLst>
                <a:ext uri="{28A0092B-C50C-407E-A947-70E740481C1C}">
                  <a14:useLocalDpi xmlns:a14="http://schemas.microsoft.com/office/drawing/2010/main"/>
                </a:ext>
              </a:extLst>
            </a:blip>
            <a:stretch>
              <a:fillRect l="-21220" t="-9722" r="-5246" b="-2147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4785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Design Your New Species</a:t>
            </a:r>
          </a:p>
        </p:txBody>
      </p:sp>
      <p:sp>
        <p:nvSpPr>
          <p:cNvPr id="4" name="Rounded Rectangle 3"/>
          <p:cNvSpPr/>
          <p:nvPr/>
        </p:nvSpPr>
        <p:spPr>
          <a:xfrm>
            <a:off x="503238" y="1425016"/>
            <a:ext cx="8137525" cy="986197"/>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rgbClr val="1C1C1C"/>
                </a:solidFill>
                <a:latin typeface="Twinkl" pitchFamily="2" charset="0"/>
              </a:rPr>
              <a:t>C</a:t>
            </a:r>
            <a:r>
              <a:rPr lang="en-GB" sz="1800" i="0" u="none" strike="noStrike" dirty="0" smtClean="0">
                <a:solidFill>
                  <a:srgbClr val="1C1C1C"/>
                </a:solidFill>
                <a:effectLst/>
                <a:latin typeface="Twinkl" pitchFamily="2" charset="0"/>
              </a:rPr>
              <a:t>reate </a:t>
            </a:r>
            <a:r>
              <a:rPr lang="en-GB" sz="1800" i="0" u="none" strike="noStrike" dirty="0">
                <a:solidFill>
                  <a:srgbClr val="1C1C1C"/>
                </a:solidFill>
                <a:effectLst/>
                <a:latin typeface="Twinkl" pitchFamily="2" charset="0"/>
              </a:rPr>
              <a:t>your new species that has been discovered on the island.</a:t>
            </a:r>
            <a:endParaRPr lang="en-GB" dirty="0">
              <a:solidFill>
                <a:schemeClr val="tx1"/>
              </a:solidFill>
              <a:latin typeface="Twinkl" pitchFamily="2" charset="0"/>
            </a:endParaRPr>
          </a:p>
        </p:txBody>
      </p:sp>
      <p:sp>
        <p:nvSpPr>
          <p:cNvPr id="6" name="Rounded Rectangle 5"/>
          <p:cNvSpPr/>
          <p:nvPr/>
        </p:nvSpPr>
        <p:spPr>
          <a:xfrm>
            <a:off x="4629666" y="2479587"/>
            <a:ext cx="3715265" cy="3613237"/>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b="1" dirty="0">
                <a:solidFill>
                  <a:schemeClr val="tx1"/>
                </a:solidFill>
                <a:latin typeface="Twinkl" pitchFamily="2" charset="0"/>
              </a:rPr>
              <a:t>Questions:</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Which animal group does it belong to?</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does its diet consist of?</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are its predators?</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is its natural habitat?</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makes it unique?</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does it look like?</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will you name it?</a:t>
            </a:r>
          </a:p>
        </p:txBody>
      </p:sp>
      <p:sp>
        <p:nvSpPr>
          <p:cNvPr id="7" name="Rounded Rectangle 6"/>
          <p:cNvSpPr/>
          <p:nvPr/>
        </p:nvSpPr>
        <p:spPr>
          <a:xfrm>
            <a:off x="796840" y="2479588"/>
            <a:ext cx="3733972" cy="3613237"/>
          </a:xfrm>
          <a:prstGeom prst="roundRect">
            <a:avLst>
              <a:gd name="adj" fmla="val 1989"/>
            </a:avLst>
          </a:prstGeom>
          <a:solidFill>
            <a:srgbClr val="0278A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endParaRPr lang="en-GB" dirty="0">
              <a:solidFill>
                <a:schemeClr val="tx1"/>
              </a:solidFill>
            </a:endParaRPr>
          </a:p>
        </p:txBody>
      </p:sp>
      <p:sp>
        <p:nvSpPr>
          <p:cNvPr id="8" name="Rectangle 7">
            <a:hlinkClick r:id="rId2"/>
            <a:extLst>
              <a:ext uri="{FF2B5EF4-FFF2-40B4-BE49-F238E27FC236}">
                <a16:creationId xmlns:a16="http://schemas.microsoft.com/office/drawing/2014/main" xmlns="" id="{736651AC-4F65-4971-B4D1-EDE9ED079215}"/>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2081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20506"/>
          <a:stretch/>
        </p:blipFill>
        <p:spPr>
          <a:xfrm>
            <a:off x="503236" y="1960604"/>
            <a:ext cx="8137525" cy="4384633"/>
          </a:xfrm>
          <a:prstGeom prst="rect">
            <a:avLst/>
          </a:prstGeom>
        </p:spPr>
      </p:pic>
      <p:sp>
        <p:nvSpPr>
          <p:cNvPr id="21" name="Title 20"/>
          <p:cNvSpPr>
            <a:spLocks noGrp="1"/>
          </p:cNvSpPr>
          <p:nvPr>
            <p:ph type="title"/>
          </p:nvPr>
        </p:nvSpPr>
        <p:spPr>
          <a:xfrm>
            <a:off x="457198" y="469009"/>
            <a:ext cx="8220075" cy="994306"/>
          </a:xfrm>
        </p:spPr>
        <p:txBody>
          <a:bodyPr/>
          <a:lstStyle/>
          <a:p>
            <a:pPr algn="ctr"/>
            <a:r>
              <a:rPr lang="en-GB" sz="3600" b="1" dirty="0">
                <a:latin typeface="Twinkl" pitchFamily="2" charset="0"/>
              </a:rPr>
              <a:t>Lesson 6: Developing a Tourism Industry</a:t>
            </a:r>
          </a:p>
        </p:txBody>
      </p:sp>
      <p:sp>
        <p:nvSpPr>
          <p:cNvPr id="2" name="Rounded Rectangle 1"/>
          <p:cNvSpPr/>
          <p:nvPr/>
        </p:nvSpPr>
        <p:spPr>
          <a:xfrm>
            <a:off x="466727" y="1506347"/>
            <a:ext cx="8137525" cy="946577"/>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0" i="0" u="none" strike="noStrike" dirty="0">
                <a:solidFill>
                  <a:srgbClr val="1C1C1C"/>
                </a:solidFill>
                <a:effectLst/>
                <a:latin typeface="Twinkl" pitchFamily="2" charset="0"/>
              </a:rPr>
              <a:t>Now that you have discovered the beauty and uniqueness of the island, you want to be able to share it with others and develop a way of accommodating visitors while sustaining the island’s ecology.</a:t>
            </a:r>
            <a:endParaRPr lang="en-GB" dirty="0">
              <a:solidFill>
                <a:schemeClr val="tx1"/>
              </a:solidFill>
              <a:latin typeface="Twinkl" pitchFamily="2" charset="0"/>
            </a:endParaRPr>
          </a:p>
        </p:txBody>
      </p:sp>
      <p:sp>
        <p:nvSpPr>
          <p:cNvPr id="7" name="Rounded Rectangle 6"/>
          <p:cNvSpPr/>
          <p:nvPr/>
        </p:nvSpPr>
        <p:spPr>
          <a:xfrm>
            <a:off x="734135" y="2810176"/>
            <a:ext cx="3715265" cy="2982099"/>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b="1" dirty="0">
                <a:solidFill>
                  <a:schemeClr val="tx1"/>
                </a:solidFill>
                <a:latin typeface="Twinkl" pitchFamily="2" charset="0"/>
              </a:rPr>
              <a:t>Questions:</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Why would visitors want to visit the island?</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unique features does it have?</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sights could they see?</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activities could they participate in?</a:t>
            </a:r>
          </a:p>
        </p:txBody>
      </p:sp>
      <p:sp>
        <p:nvSpPr>
          <p:cNvPr id="8" name="Rectangle 7">
            <a:hlinkClick r:id="rId3"/>
            <a:extLst>
              <a:ext uri="{FF2B5EF4-FFF2-40B4-BE49-F238E27FC236}">
                <a16:creationId xmlns:a16="http://schemas.microsoft.com/office/drawing/2014/main" xmlns="" id="{3D5FF3AA-3ABE-4CC1-8710-7D1F0656E7BD}"/>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094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b="22897"/>
          <a:stretch/>
        </p:blipFill>
        <p:spPr>
          <a:xfrm>
            <a:off x="503238" y="2179085"/>
            <a:ext cx="8137524" cy="4166153"/>
          </a:xfrm>
          <a:prstGeom prst="rect">
            <a:avLst/>
          </a:prstGeom>
        </p:spPr>
      </p:pic>
      <p:sp>
        <p:nvSpPr>
          <p:cNvPr id="21" name="Title 20"/>
          <p:cNvSpPr>
            <a:spLocks noGrp="1"/>
          </p:cNvSpPr>
          <p:nvPr>
            <p:ph type="title"/>
          </p:nvPr>
        </p:nvSpPr>
        <p:spPr>
          <a:xfrm>
            <a:off x="461961" y="513556"/>
            <a:ext cx="8220075" cy="994306"/>
          </a:xfrm>
        </p:spPr>
        <p:txBody>
          <a:bodyPr/>
          <a:lstStyle/>
          <a:p>
            <a:pPr algn="ctr"/>
            <a:r>
              <a:rPr lang="en-GB" b="1" dirty="0">
                <a:latin typeface="Twinkl" pitchFamily="2" charset="0"/>
              </a:rPr>
              <a:t>Persuasive Holiday Brochure</a:t>
            </a:r>
          </a:p>
        </p:txBody>
      </p:sp>
      <p:sp>
        <p:nvSpPr>
          <p:cNvPr id="2" name="Rounded Rectangle 1"/>
          <p:cNvSpPr/>
          <p:nvPr/>
        </p:nvSpPr>
        <p:spPr>
          <a:xfrm>
            <a:off x="503237" y="1328765"/>
            <a:ext cx="8137525" cy="99430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0" i="0" u="none" strike="noStrike" dirty="0">
                <a:solidFill>
                  <a:srgbClr val="1C1C1C"/>
                </a:solidFill>
                <a:effectLst/>
                <a:latin typeface="Twinkl" pitchFamily="2" charset="0"/>
              </a:rPr>
              <a:t>Your final job is to create a persuasive holiday brochure to encourage visitors to the island, while making sure they are aware of the need to protect the wildlife.</a:t>
            </a:r>
            <a:endParaRPr lang="en-GB" sz="2000" dirty="0">
              <a:solidFill>
                <a:schemeClr val="tx1"/>
              </a:solidFill>
              <a:latin typeface="Twinkl" pitchFamily="2" charset="0"/>
            </a:endParaRPr>
          </a:p>
        </p:txBody>
      </p:sp>
      <p:sp>
        <p:nvSpPr>
          <p:cNvPr id="7" name="Rounded Rectangle 6"/>
          <p:cNvSpPr/>
          <p:nvPr/>
        </p:nvSpPr>
        <p:spPr>
          <a:xfrm>
            <a:off x="755650" y="2540001"/>
            <a:ext cx="3715265" cy="3412066"/>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7988" algn="ctr" rtl="0">
              <a:spcBef>
                <a:spcPts val="0"/>
              </a:spcBef>
              <a:spcAft>
                <a:spcPts val="0"/>
              </a:spcAft>
            </a:pPr>
            <a:r>
              <a:rPr lang="en-GB" sz="1800" b="0" i="0" u="none" strike="noStrike" dirty="0">
                <a:solidFill>
                  <a:srgbClr val="1C1C1C"/>
                </a:solidFill>
                <a:effectLst/>
                <a:latin typeface="Twinkl" pitchFamily="2" charset="0"/>
              </a:rPr>
              <a:t>What features and persuasive devices can you find in the tourist brochures on your desk?</a:t>
            </a:r>
            <a:endParaRPr lang="en-GB" b="0" dirty="0">
              <a:effectLst/>
              <a:latin typeface="Twinkl" pitchFamily="2" charset="0"/>
            </a:endParaRPr>
          </a:p>
          <a:p>
            <a:pPr marL="107988" algn="ctr" rtl="0">
              <a:spcBef>
                <a:spcPts val="600"/>
              </a:spcBef>
              <a:spcAft>
                <a:spcPts val="0"/>
              </a:spcAft>
            </a:pPr>
            <a:r>
              <a:rPr lang="en-GB" sz="1800" b="1" i="0" u="none" strike="noStrike" dirty="0" smtClean="0">
                <a:solidFill>
                  <a:srgbClr val="1C1C1C"/>
                </a:solidFill>
                <a:effectLst/>
                <a:latin typeface="Twinkl" pitchFamily="2" charset="0"/>
              </a:rPr>
              <a:t>.</a:t>
            </a:r>
            <a:endParaRPr lang="en-GB" b="0" dirty="0">
              <a:effectLst/>
              <a:latin typeface="Twinkl" pitchFamily="2" charset="0"/>
            </a:endParaRPr>
          </a:p>
          <a:p>
            <a:r>
              <a:rPr lang="en-GB" dirty="0"/>
              <a:t/>
            </a:r>
            <a:br>
              <a:rPr lang="en-GB" dirty="0"/>
            </a:br>
            <a:endParaRPr lang="en-GB" b="1" dirty="0">
              <a:solidFill>
                <a:schemeClr val="tx1"/>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0371" y="4055533"/>
            <a:ext cx="2037730" cy="1791758"/>
          </a:xfrm>
          <a:prstGeom prst="rect">
            <a:avLst/>
          </a:prstGeom>
        </p:spPr>
      </p:pic>
      <p:sp>
        <p:nvSpPr>
          <p:cNvPr id="8" name="Rectangle 7">
            <a:hlinkClick r:id="rId4"/>
            <a:extLst>
              <a:ext uri="{FF2B5EF4-FFF2-40B4-BE49-F238E27FC236}">
                <a16:creationId xmlns:a16="http://schemas.microsoft.com/office/drawing/2014/main" xmlns="" id="{0D340905-471C-4B44-BF07-146FA7296923}"/>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8920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81721" y="550347"/>
            <a:ext cx="8174036" cy="994306"/>
          </a:xfrm>
        </p:spPr>
        <p:txBody>
          <a:bodyPr/>
          <a:lstStyle/>
          <a:p>
            <a:pPr algn="ctr"/>
            <a:r>
              <a:rPr lang="en-GB" b="1" dirty="0">
                <a:latin typeface="Twinkl" pitchFamily="2" charset="0"/>
              </a:rPr>
              <a:t>What a Successful Brochure Looks Like</a:t>
            </a:r>
          </a:p>
        </p:txBody>
      </p:sp>
      <p:sp>
        <p:nvSpPr>
          <p:cNvPr id="7" name="Rounded Rectangle 6"/>
          <p:cNvSpPr/>
          <p:nvPr/>
        </p:nvSpPr>
        <p:spPr>
          <a:xfrm>
            <a:off x="503237" y="2258721"/>
            <a:ext cx="246009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lgn="ctr">
              <a:spcAft>
                <a:spcPts val="600"/>
              </a:spcAft>
              <a:buFont typeface="Arial" panose="020B0604020202020204" pitchFamily="34" charset="0"/>
              <a:buChar char="•"/>
            </a:pPr>
            <a:r>
              <a:rPr lang="en-GB" dirty="0">
                <a:solidFill>
                  <a:schemeClr val="tx1"/>
                </a:solidFill>
                <a:latin typeface="Twinkl" pitchFamily="2" charset="0"/>
              </a:rPr>
              <a:t>beautiful images</a:t>
            </a:r>
            <a:endParaRPr lang="en-GB" b="1" dirty="0">
              <a:solidFill>
                <a:schemeClr val="tx1"/>
              </a:solidFill>
              <a:latin typeface="Twinkl" pitchFamily="2" charset="0"/>
            </a:endParaRPr>
          </a:p>
        </p:txBody>
      </p:sp>
      <p:grpSp>
        <p:nvGrpSpPr>
          <p:cNvPr id="10" name="Group 9"/>
          <p:cNvGrpSpPr/>
          <p:nvPr/>
        </p:nvGrpSpPr>
        <p:grpSpPr>
          <a:xfrm>
            <a:off x="3047468" y="2150533"/>
            <a:ext cx="3039533" cy="4055533"/>
            <a:chOff x="3047468" y="1896533"/>
            <a:chExt cx="3039533" cy="4055533"/>
          </a:xfrm>
        </p:grpSpPr>
        <p:sp>
          <p:nvSpPr>
            <p:cNvPr id="5" name="Rectangle 4"/>
            <p:cNvSpPr/>
            <p:nvPr/>
          </p:nvSpPr>
          <p:spPr>
            <a:xfrm>
              <a:off x="3047468" y="1896533"/>
              <a:ext cx="3039533" cy="405553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132667" y="1981200"/>
              <a:ext cx="2870200" cy="6942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2">
                      <a:lumMod val="50000"/>
                    </a:schemeClr>
                  </a:solidFill>
                  <a:latin typeface="Londrina Solid" panose="02000506000000020003" pitchFamily="50" charset="0"/>
                </a:rPr>
                <a:t>Summer in Yorkshire</a:t>
              </a:r>
            </a:p>
            <a:p>
              <a:pPr algn="ctr"/>
              <a:r>
                <a:rPr lang="en-GB" sz="1400" dirty="0">
                  <a:solidFill>
                    <a:schemeClr val="accent2">
                      <a:lumMod val="50000"/>
                    </a:schemeClr>
                  </a:solidFill>
                </a:rPr>
                <a:t>It’s Cycling Heaven</a:t>
              </a:r>
            </a:p>
          </p:txBody>
        </p:sp>
        <p:sp>
          <p:nvSpPr>
            <p:cNvPr id="9" name="Rectangle 8"/>
            <p:cNvSpPr/>
            <p:nvPr/>
          </p:nvSpPr>
          <p:spPr>
            <a:xfrm>
              <a:off x="3141131" y="2673114"/>
              <a:ext cx="2853269" cy="861774"/>
            </a:xfrm>
            <a:prstGeom prst="rect">
              <a:avLst/>
            </a:prstGeom>
          </p:spPr>
          <p:txBody>
            <a:bodyPr wrap="square">
              <a:spAutoFit/>
            </a:bodyPr>
            <a:lstStyle/>
            <a:p>
              <a:pPr marL="108000" algn="ctr">
                <a:spcAft>
                  <a:spcPts val="600"/>
                </a:spcAft>
              </a:pPr>
              <a:r>
                <a:rPr lang="en-GB" sz="900" dirty="0"/>
                <a:t>Are you mad about cycling and looking for something different this summer?</a:t>
              </a:r>
            </a:p>
            <a:p>
              <a:pPr marL="108000" algn="ctr">
                <a:spcAft>
                  <a:spcPts val="600"/>
                </a:spcAft>
              </a:pPr>
              <a:r>
                <a:rPr lang="en-GB" sz="900" dirty="0"/>
                <a:t>Come to Yorkshire this summer for Le Tour Yorkshire and you will also get beautiful beaches, wild wilderness, magnificent history and stunning cities.</a:t>
              </a:r>
            </a:p>
          </p:txBody>
        </p:sp>
        <p:sp>
          <p:nvSpPr>
            <p:cNvPr id="11" name="Rectangle 10"/>
            <p:cNvSpPr/>
            <p:nvPr/>
          </p:nvSpPr>
          <p:spPr>
            <a:xfrm>
              <a:off x="3136900" y="3600224"/>
              <a:ext cx="2870200" cy="11392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972000" rtlCol="0" anchor="ctr"/>
            <a:lstStyle/>
            <a:p>
              <a:r>
                <a:rPr lang="en-GB" sz="1000" b="1" dirty="0">
                  <a:solidFill>
                    <a:schemeClr val="tx1"/>
                  </a:solidFill>
                </a:rPr>
                <a:t>York, Leeds and Sheffield</a:t>
              </a:r>
            </a:p>
            <a:p>
              <a:r>
                <a:rPr lang="en-GB" sz="1000" dirty="0">
                  <a:solidFill>
                    <a:schemeClr val="tx1"/>
                  </a:solidFill>
                </a:rPr>
                <a:t>If you love city life, come and stay in one of these great cities and soak up the atmosphere of Le Tour! There are museums, minsters and lots of great shops.</a:t>
              </a:r>
            </a:p>
          </p:txBody>
        </p:sp>
        <p:pic>
          <p:nvPicPr>
            <p:cNvPr id="12" name="Picture 18" descr="https://farm1.staticflickr.com/144/366115415_2bdc1dae92_b.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0562" r="24442"/>
            <a:stretch/>
          </p:blipFill>
          <p:spPr bwMode="auto">
            <a:xfrm>
              <a:off x="5020733" y="3600819"/>
              <a:ext cx="990599" cy="114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141132" y="4804789"/>
              <a:ext cx="2870200" cy="10710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Ins="108000" rtlCol="0" anchor="ctr"/>
            <a:lstStyle/>
            <a:p>
              <a:pPr algn="r"/>
              <a:r>
                <a:rPr lang="en-GB" sz="1050" b="1" dirty="0">
                  <a:solidFill>
                    <a:schemeClr val="tx1"/>
                  </a:solidFill>
                </a:rPr>
                <a:t>Wild Wilderness</a:t>
              </a:r>
            </a:p>
            <a:p>
              <a:pPr algn="r"/>
              <a:r>
                <a:rPr lang="en-GB" sz="1050" dirty="0">
                  <a:solidFill>
                    <a:schemeClr val="tx1"/>
                  </a:solidFill>
                </a:rPr>
                <a:t>As Le Tour winds its way up through the stunning Yorkshire moorlands, you can camp under the stars at one of the peaceful campsites along the route.</a:t>
              </a:r>
            </a:p>
          </p:txBody>
        </p:sp>
        <p:pic>
          <p:nvPicPr>
            <p:cNvPr id="14" name="Picture 20" descr="https://farm8.staticflickr.com/7285/8740169529_c69ab6b02c_b.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4821"/>
            <a:stretch/>
          </p:blipFill>
          <p:spPr bwMode="auto">
            <a:xfrm>
              <a:off x="3132666" y="4804789"/>
              <a:ext cx="948509" cy="107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ounded Rectangle 15"/>
          <p:cNvSpPr/>
          <p:nvPr/>
        </p:nvSpPr>
        <p:spPr>
          <a:xfrm>
            <a:off x="503237" y="1564772"/>
            <a:ext cx="8137525" cy="49262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What features can you spot in this travel brochure?</a:t>
            </a:r>
          </a:p>
        </p:txBody>
      </p:sp>
      <p:sp>
        <p:nvSpPr>
          <p:cNvPr id="17" name="Rounded Rectangle 16"/>
          <p:cNvSpPr/>
          <p:nvPr/>
        </p:nvSpPr>
        <p:spPr>
          <a:xfrm>
            <a:off x="503237" y="2991662"/>
            <a:ext cx="2460097" cy="700855"/>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lgn="ctr">
              <a:spcAft>
                <a:spcPts val="600"/>
              </a:spcAft>
              <a:buFont typeface="Arial" panose="020B0604020202020204" pitchFamily="34" charset="0"/>
              <a:buChar char="•"/>
            </a:pPr>
            <a:r>
              <a:rPr lang="en-GB" dirty="0">
                <a:solidFill>
                  <a:schemeClr val="tx1"/>
                </a:solidFill>
                <a:latin typeface="Twinkl" pitchFamily="2" charset="0"/>
              </a:rPr>
              <a:t>exciting/emotive language</a:t>
            </a:r>
            <a:endParaRPr lang="en-GB" b="1" dirty="0">
              <a:solidFill>
                <a:schemeClr val="tx1"/>
              </a:solidFill>
              <a:latin typeface="Twinkl" pitchFamily="2" charset="0"/>
            </a:endParaRPr>
          </a:p>
        </p:txBody>
      </p:sp>
      <p:sp>
        <p:nvSpPr>
          <p:cNvPr id="18" name="Rounded Rectangle 17"/>
          <p:cNvSpPr/>
          <p:nvPr/>
        </p:nvSpPr>
        <p:spPr>
          <a:xfrm>
            <a:off x="503237" y="3811883"/>
            <a:ext cx="2460097" cy="700855"/>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flattering descriptions</a:t>
            </a:r>
            <a:endParaRPr lang="en-GB" b="1" dirty="0">
              <a:solidFill>
                <a:schemeClr val="tx1"/>
              </a:solidFill>
              <a:latin typeface="Twinkl" pitchFamily="2" charset="0"/>
            </a:endParaRPr>
          </a:p>
        </p:txBody>
      </p:sp>
      <p:sp>
        <p:nvSpPr>
          <p:cNvPr id="19" name="Rounded Rectangle 18"/>
          <p:cNvSpPr/>
          <p:nvPr/>
        </p:nvSpPr>
        <p:spPr>
          <a:xfrm>
            <a:off x="503237" y="4631496"/>
            <a:ext cx="246009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present tense</a:t>
            </a:r>
            <a:endParaRPr lang="en-GB" b="1" dirty="0">
              <a:solidFill>
                <a:schemeClr val="tx1"/>
              </a:solidFill>
              <a:latin typeface="Twinkl" pitchFamily="2" charset="0"/>
            </a:endParaRPr>
          </a:p>
        </p:txBody>
      </p:sp>
      <p:sp>
        <p:nvSpPr>
          <p:cNvPr id="22" name="Rounded Rectangle 21"/>
          <p:cNvSpPr/>
          <p:nvPr/>
        </p:nvSpPr>
        <p:spPr>
          <a:xfrm>
            <a:off x="6189133" y="2264835"/>
            <a:ext cx="2451629" cy="662279"/>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rhetorical questions</a:t>
            </a:r>
            <a:endParaRPr lang="en-GB" b="1" dirty="0">
              <a:solidFill>
                <a:schemeClr val="tx1"/>
              </a:solidFill>
              <a:latin typeface="Twinkl" pitchFamily="2" charset="0"/>
            </a:endParaRPr>
          </a:p>
        </p:txBody>
      </p:sp>
      <p:sp>
        <p:nvSpPr>
          <p:cNvPr id="23" name="Rounded Rectangle 22"/>
          <p:cNvSpPr/>
          <p:nvPr/>
        </p:nvSpPr>
        <p:spPr>
          <a:xfrm>
            <a:off x="6189133" y="3041416"/>
            <a:ext cx="2451629" cy="651101"/>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personal pronouns</a:t>
            </a:r>
            <a:endParaRPr lang="en-GB" b="1" dirty="0">
              <a:solidFill>
                <a:schemeClr val="tx1"/>
              </a:solidFill>
              <a:latin typeface="Twinkl" pitchFamily="2" charset="0"/>
            </a:endParaRPr>
          </a:p>
        </p:txBody>
      </p:sp>
      <p:sp>
        <p:nvSpPr>
          <p:cNvPr id="24" name="Rounded Rectangle 23"/>
          <p:cNvSpPr/>
          <p:nvPr/>
        </p:nvSpPr>
        <p:spPr>
          <a:xfrm>
            <a:off x="6189133" y="3807239"/>
            <a:ext cx="2451629" cy="651101"/>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informal language</a:t>
            </a:r>
            <a:endParaRPr lang="en-GB" b="1" dirty="0">
              <a:solidFill>
                <a:schemeClr val="tx1"/>
              </a:solidFill>
              <a:latin typeface="Twinkl" pitchFamily="2" charset="0"/>
            </a:endParaRPr>
          </a:p>
        </p:txBody>
      </p:sp>
      <p:sp>
        <p:nvSpPr>
          <p:cNvPr id="25" name="Rounded Rectangle 24"/>
          <p:cNvSpPr/>
          <p:nvPr/>
        </p:nvSpPr>
        <p:spPr>
          <a:xfrm>
            <a:off x="6189133" y="4583820"/>
            <a:ext cx="2451629"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repetition</a:t>
            </a:r>
            <a:endParaRPr lang="en-GB" b="1" dirty="0">
              <a:solidFill>
                <a:schemeClr val="tx1"/>
              </a:solidFill>
              <a:latin typeface="Twinkl" pitchFamily="2" charset="0"/>
            </a:endParaRPr>
          </a:p>
        </p:txBody>
      </p:sp>
      <p:sp>
        <p:nvSpPr>
          <p:cNvPr id="26" name="Rounded Rectangle 25"/>
          <p:cNvSpPr/>
          <p:nvPr/>
        </p:nvSpPr>
        <p:spPr>
          <a:xfrm>
            <a:off x="6189133" y="5293229"/>
            <a:ext cx="2451629" cy="670598"/>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clear presentation</a:t>
            </a:r>
            <a:endParaRPr lang="en-GB" b="1" dirty="0">
              <a:solidFill>
                <a:schemeClr val="tx1"/>
              </a:solidFill>
              <a:latin typeface="Twinkl" pitchFamily="2" charset="0"/>
            </a:endParaRPr>
          </a:p>
        </p:txBody>
      </p:sp>
      <p:sp>
        <p:nvSpPr>
          <p:cNvPr id="27" name="Rectangle 26">
            <a:hlinkClick r:id="rId4"/>
            <a:extLst>
              <a:ext uri="{FF2B5EF4-FFF2-40B4-BE49-F238E27FC236}">
                <a16:creationId xmlns:a16="http://schemas.microsoft.com/office/drawing/2014/main" xmlns="" id="{393762D8-241B-40FF-A3CE-BDF0A8FCCC50}"/>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7285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33" y="2500240"/>
            <a:ext cx="8133333" cy="3862167"/>
          </a:xfrm>
          <a:prstGeom prst="rect">
            <a:avLst/>
          </a:prstGeom>
        </p:spPr>
      </p:pic>
      <p:sp>
        <p:nvSpPr>
          <p:cNvPr id="21" name="Title 20"/>
          <p:cNvSpPr>
            <a:spLocks noGrp="1"/>
          </p:cNvSpPr>
          <p:nvPr>
            <p:ph type="title"/>
          </p:nvPr>
        </p:nvSpPr>
        <p:spPr>
          <a:xfrm>
            <a:off x="457198" y="457347"/>
            <a:ext cx="8220075" cy="994306"/>
          </a:xfrm>
        </p:spPr>
        <p:txBody>
          <a:bodyPr/>
          <a:lstStyle/>
          <a:p>
            <a:pPr algn="ctr"/>
            <a:r>
              <a:rPr lang="en-GB" b="1" dirty="0">
                <a:latin typeface="Twinkl" pitchFamily="2" charset="0"/>
              </a:rPr>
              <a:t>Lesson 1: The Discovery</a:t>
            </a:r>
          </a:p>
        </p:txBody>
      </p:sp>
      <p:sp>
        <p:nvSpPr>
          <p:cNvPr id="2" name="Rounded Rectangle 1"/>
          <p:cNvSpPr/>
          <p:nvPr/>
        </p:nvSpPr>
        <p:spPr>
          <a:xfrm>
            <a:off x="503237" y="1340821"/>
            <a:ext cx="8137525" cy="1531692"/>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lnSpc>
                <a:spcPct val="120000"/>
              </a:lnSpc>
            </a:pPr>
            <a:r>
              <a:rPr lang="en-GB" sz="1800" b="0" i="0" u="none" strike="noStrike" dirty="0">
                <a:solidFill>
                  <a:srgbClr val="1C1C1C"/>
                </a:solidFill>
                <a:effectLst/>
                <a:latin typeface="Twinkl" pitchFamily="2" charset="0"/>
              </a:rPr>
              <a:t>You are part of an environmentalist expedition and have come across an uninhabited, previously undiscovered island. This island is the most beautiful, natural place you have seen and is home to many species of flora and fauna unknown to man.</a:t>
            </a:r>
            <a:endParaRPr lang="en-GB" dirty="0">
              <a:solidFill>
                <a:schemeClr val="tx1"/>
              </a:solidFill>
              <a:latin typeface="Twinkl" pitchFamily="2" charset="0"/>
            </a:endParaRPr>
          </a:p>
        </p:txBody>
      </p:sp>
      <p:sp>
        <p:nvSpPr>
          <p:cNvPr id="5" name="Rectangle 4">
            <a:hlinkClick r:id="rId3"/>
            <a:extLst>
              <a:ext uri="{FF2B5EF4-FFF2-40B4-BE49-F238E27FC236}">
                <a16:creationId xmlns:a16="http://schemas.microsoft.com/office/drawing/2014/main" xmlns="" id="{041F7E4E-3CA4-46F8-8AB6-C3943A9534DB}"/>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8651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xmlns="" id="{7FFE21BE-F84F-440E-B9FA-BDB689056466}"/>
              </a:ext>
            </a:extLst>
          </p:cNvPr>
          <p:cNvSpPr/>
          <p:nvPr/>
        </p:nvSpPr>
        <p:spPr>
          <a:xfrm>
            <a:off x="4051881" y="3041435"/>
            <a:ext cx="1174459" cy="809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80065"/>
            <a:ext cx="8220075" cy="994306"/>
          </a:xfrm>
        </p:spPr>
        <p:txBody>
          <a:bodyPr/>
          <a:lstStyle/>
          <a:p>
            <a:pPr algn="ctr"/>
            <a:r>
              <a:rPr lang="en-GB" b="1" dirty="0">
                <a:latin typeface="Twinkl" pitchFamily="2" charset="0"/>
              </a:rPr>
              <a:t>Where in the World Are You?</a:t>
            </a:r>
          </a:p>
        </p:txBody>
      </p:sp>
      <p:sp>
        <p:nvSpPr>
          <p:cNvPr id="7" name="Rounded Rectangle 6"/>
          <p:cNvSpPr/>
          <p:nvPr/>
        </p:nvSpPr>
        <p:spPr>
          <a:xfrm>
            <a:off x="570213" y="1791855"/>
            <a:ext cx="3737444" cy="403451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7988" rtl="0">
              <a:spcBef>
                <a:spcPts val="0"/>
              </a:spcBef>
              <a:spcAft>
                <a:spcPts val="0"/>
              </a:spcAft>
            </a:pPr>
            <a:r>
              <a:rPr lang="en-GB" sz="2000" b="0" i="0" u="none" strike="noStrike" dirty="0">
                <a:solidFill>
                  <a:srgbClr val="1C1C1C"/>
                </a:solidFill>
                <a:effectLst/>
                <a:latin typeface="Twinkl" pitchFamily="2" charset="0"/>
              </a:rPr>
              <a:t>Use atlases, globes or interactive maps on the Internet to decide where you’d like your newly discovered island to be.</a:t>
            </a:r>
            <a:endParaRPr lang="en-GB" b="0" dirty="0">
              <a:effectLst/>
              <a:latin typeface="Twinkl" pitchFamily="2" charset="0"/>
            </a:endParaRPr>
          </a:p>
          <a:p>
            <a:pPr marL="285750" indent="-285750" rtl="0" fontAlgn="base">
              <a:spcBef>
                <a:spcPts val="600"/>
              </a:spcBef>
              <a:spcAft>
                <a:spcPts val="0"/>
              </a:spcAft>
              <a:buFont typeface="Arial" panose="020B0604020202020204" pitchFamily="34" charset="0"/>
              <a:buChar char="•"/>
            </a:pPr>
            <a:r>
              <a:rPr lang="en-GB" sz="2000" b="0" i="0" u="none" strike="noStrike" dirty="0">
                <a:solidFill>
                  <a:srgbClr val="1C1C1C"/>
                </a:solidFill>
                <a:effectLst/>
                <a:latin typeface="Twinkl" pitchFamily="2" charset="0"/>
              </a:rPr>
              <a:t>Which sea or ocean does the island lay in?</a:t>
            </a:r>
          </a:p>
          <a:p>
            <a:pPr marL="285750" indent="-285750" rtl="0" fontAlgn="base">
              <a:spcBef>
                <a:spcPts val="600"/>
              </a:spcBef>
              <a:spcAft>
                <a:spcPts val="0"/>
              </a:spcAft>
              <a:buFont typeface="Arial" panose="020B0604020202020204" pitchFamily="34" charset="0"/>
              <a:buChar char="•"/>
            </a:pPr>
            <a:r>
              <a:rPr lang="en-GB" sz="2000" b="0" i="0" u="none" strike="noStrike" dirty="0">
                <a:solidFill>
                  <a:srgbClr val="1C1C1C"/>
                </a:solidFill>
                <a:effectLst/>
                <a:latin typeface="Twinkl" pitchFamily="2" charset="0"/>
              </a:rPr>
              <a:t>Is it in the northern or         southern hemisphere?</a:t>
            </a:r>
          </a:p>
          <a:p>
            <a:pPr marL="285750" indent="-285750" rtl="0" fontAlgn="base">
              <a:spcBef>
                <a:spcPts val="600"/>
              </a:spcBef>
              <a:spcAft>
                <a:spcPts val="0"/>
              </a:spcAft>
              <a:buFont typeface="Arial" panose="020B0604020202020204" pitchFamily="34" charset="0"/>
              <a:buChar char="•"/>
            </a:pPr>
            <a:r>
              <a:rPr lang="en-GB" sz="2000" b="0" i="0" u="none" strike="noStrike" dirty="0">
                <a:solidFill>
                  <a:srgbClr val="1C1C1C"/>
                </a:solidFill>
                <a:effectLst/>
                <a:latin typeface="Twinkl" pitchFamily="2" charset="0"/>
              </a:rPr>
              <a:t>Which continent is the           island associated with?</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r="9409" b="16537"/>
          <a:stretch/>
        </p:blipFill>
        <p:spPr>
          <a:xfrm>
            <a:off x="3742499" y="1791855"/>
            <a:ext cx="4945155" cy="4553383"/>
          </a:xfrm>
          <a:prstGeom prst="rect">
            <a:avLst/>
          </a:prstGeom>
        </p:spPr>
      </p:pic>
      <p:sp>
        <p:nvSpPr>
          <p:cNvPr id="6" name="Rectangle 5">
            <a:hlinkClick r:id="rId3"/>
            <a:extLst>
              <a:ext uri="{FF2B5EF4-FFF2-40B4-BE49-F238E27FC236}">
                <a16:creationId xmlns:a16="http://schemas.microsoft.com/office/drawing/2014/main" xmlns="" id="{D950E043-15D5-45F8-BEFC-976809D8BFAB}"/>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7095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7009"/>
            <a:ext cx="8220075" cy="994306"/>
          </a:xfrm>
        </p:spPr>
        <p:txBody>
          <a:bodyPr/>
          <a:lstStyle/>
          <a:p>
            <a:pPr algn="ctr"/>
            <a:r>
              <a:rPr lang="en-GB" b="1" dirty="0">
                <a:solidFill>
                  <a:srgbClr val="EE4A08"/>
                </a:solidFill>
                <a:latin typeface="Twinkl" pitchFamily="2" charset="0"/>
              </a:rPr>
              <a:t>X</a:t>
            </a:r>
            <a:r>
              <a:rPr lang="en-GB" b="1" dirty="0">
                <a:latin typeface="Twinkl" pitchFamily="2" charset="0"/>
              </a:rPr>
              <a:t> Marks the Spot!</a:t>
            </a:r>
          </a:p>
        </p:txBody>
      </p:sp>
      <p:sp>
        <p:nvSpPr>
          <p:cNvPr id="2" name="Rounded Rectangle 1"/>
          <p:cNvSpPr/>
          <p:nvPr/>
        </p:nvSpPr>
        <p:spPr>
          <a:xfrm>
            <a:off x="503237" y="1406333"/>
            <a:ext cx="8137525" cy="81260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i="0" u="none" strike="noStrike" dirty="0">
                <a:solidFill>
                  <a:srgbClr val="1C1C1C"/>
                </a:solidFill>
                <a:effectLst/>
                <a:latin typeface="Twinkl" pitchFamily="2" charset="0"/>
              </a:rPr>
              <a:t>Use ‘The Island Design Activity Sheet’ for these activities.</a:t>
            </a:r>
            <a:endParaRPr lang="en-GB" dirty="0">
              <a:effectLst/>
              <a:latin typeface="Twinkl" pitchFamily="2" charset="0"/>
            </a:endParaRPr>
          </a:p>
          <a:p>
            <a:pPr algn="ctr"/>
            <a:r>
              <a:rPr lang="en-GB" sz="1800" i="0" u="none" strike="noStrike" dirty="0">
                <a:solidFill>
                  <a:srgbClr val="1C1C1C"/>
                </a:solidFill>
                <a:effectLst/>
                <a:latin typeface="Twinkl" pitchFamily="2" charset="0"/>
              </a:rPr>
              <a:t>Mark an </a:t>
            </a:r>
            <a:r>
              <a:rPr lang="en-GB" sz="1800" i="0" u="none" strike="noStrike" dirty="0">
                <a:solidFill>
                  <a:srgbClr val="EE4A08"/>
                </a:solidFill>
                <a:effectLst/>
                <a:latin typeface="Twinkl" pitchFamily="2" charset="0"/>
              </a:rPr>
              <a:t>x</a:t>
            </a:r>
            <a:r>
              <a:rPr lang="en-GB" sz="1800" i="0" u="none" strike="noStrike" dirty="0">
                <a:solidFill>
                  <a:srgbClr val="1C1C1C"/>
                </a:solidFill>
                <a:effectLst/>
                <a:latin typeface="Twinkl" pitchFamily="2" charset="0"/>
              </a:rPr>
              <a:t> on your world map to show where the island is to be located.</a:t>
            </a:r>
            <a:endParaRPr lang="en-GB" dirty="0">
              <a:solidFill>
                <a:schemeClr val="tx1"/>
              </a:solidFill>
              <a:latin typeface="Twinkl" pitchFamily="2" charset="0"/>
            </a:endParaRPr>
          </a:p>
        </p:txBody>
      </p:sp>
      <p:sp>
        <p:nvSpPr>
          <p:cNvPr id="5" name="Rectangle 4"/>
          <p:cNvSpPr/>
          <p:nvPr/>
        </p:nvSpPr>
        <p:spPr>
          <a:xfrm>
            <a:off x="755651" y="4760234"/>
            <a:ext cx="3816350" cy="1332591"/>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dirty="0">
                <a:solidFill>
                  <a:schemeClr val="tx1"/>
                </a:solidFill>
                <a:latin typeface="Twinkl" pitchFamily="2" charset="0"/>
              </a:rPr>
              <a:t>Which countries and other islands are closest to it?</a:t>
            </a:r>
          </a:p>
          <a:p>
            <a:pPr algn="ctr">
              <a:spcAft>
                <a:spcPts val="600"/>
              </a:spcAft>
            </a:pPr>
            <a:r>
              <a:rPr lang="en-GB" dirty="0">
                <a:solidFill>
                  <a:schemeClr val="tx1"/>
                </a:solidFill>
                <a:latin typeface="Twinkl" pitchFamily="2" charset="0"/>
              </a:rPr>
              <a:t>How close are they?</a:t>
            </a:r>
          </a:p>
        </p:txBody>
      </p:sp>
      <p:grpSp>
        <p:nvGrpSpPr>
          <p:cNvPr id="9" name="Group 8"/>
          <p:cNvGrpSpPr/>
          <p:nvPr/>
        </p:nvGrpSpPr>
        <p:grpSpPr>
          <a:xfrm>
            <a:off x="4504879" y="2255772"/>
            <a:ext cx="3891709" cy="3837054"/>
            <a:chOff x="4504879" y="2255772"/>
            <a:chExt cx="3891709" cy="3837054"/>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b="30581"/>
            <a:stretch/>
          </p:blipFill>
          <p:spPr>
            <a:xfrm>
              <a:off x="4504879" y="2255772"/>
              <a:ext cx="3891709" cy="3837054"/>
            </a:xfrm>
            <a:prstGeom prst="rect">
              <a:avLst/>
            </a:prstGeom>
          </p:spPr>
        </p:pic>
        <p:sp>
          <p:nvSpPr>
            <p:cNvPr id="8" name="Rectangle 7"/>
            <p:cNvSpPr/>
            <p:nvPr/>
          </p:nvSpPr>
          <p:spPr>
            <a:xfrm>
              <a:off x="4694118" y="2904151"/>
              <a:ext cx="3555640" cy="369332"/>
            </a:xfrm>
            <a:prstGeom prst="rect">
              <a:avLst/>
            </a:prstGeom>
          </p:spPr>
          <p:txBody>
            <a:bodyPr wrap="square">
              <a:spAutoFit/>
            </a:bodyPr>
            <a:lstStyle/>
            <a:p>
              <a:pPr algn="ctr">
                <a:spcAft>
                  <a:spcPts val="600"/>
                </a:spcAft>
              </a:pPr>
              <a:r>
                <a:rPr lang="en-GB" b="1" dirty="0">
                  <a:latin typeface="Twinkl" pitchFamily="2" charset="0"/>
                </a:rPr>
                <a:t>The Location of the Island</a:t>
              </a:r>
            </a:p>
          </p:txBody>
        </p:sp>
        <p:sp>
          <p:nvSpPr>
            <p:cNvPr id="10" name="Rectangle 9"/>
            <p:cNvSpPr/>
            <p:nvPr/>
          </p:nvSpPr>
          <p:spPr>
            <a:xfrm>
              <a:off x="4788854" y="3270674"/>
              <a:ext cx="3270422" cy="369332"/>
            </a:xfrm>
            <a:prstGeom prst="rect">
              <a:avLst/>
            </a:prstGeom>
          </p:spPr>
          <p:txBody>
            <a:bodyPr wrap="square">
              <a:spAutoFit/>
            </a:bodyPr>
            <a:lstStyle/>
            <a:p>
              <a:pPr algn="ctr">
                <a:spcAft>
                  <a:spcPts val="600"/>
                </a:spcAft>
              </a:pPr>
              <a:r>
                <a:rPr lang="en-GB" dirty="0">
                  <a:latin typeface="Twinkl" pitchFamily="2" charset="0"/>
                </a:rPr>
                <a:t>e.g.</a:t>
              </a:r>
            </a:p>
          </p:txBody>
        </p:sp>
        <p:sp>
          <p:nvSpPr>
            <p:cNvPr id="11" name="Rectangle 10"/>
            <p:cNvSpPr/>
            <p:nvPr/>
          </p:nvSpPr>
          <p:spPr>
            <a:xfrm>
              <a:off x="5069005" y="3769294"/>
              <a:ext cx="2805865" cy="1908215"/>
            </a:xfrm>
            <a:prstGeom prst="rect">
              <a:avLst/>
            </a:prstGeom>
          </p:spPr>
          <p:txBody>
            <a:bodyPr wrap="square">
              <a:spAutoFit/>
            </a:bodyPr>
            <a:lstStyle/>
            <a:p>
              <a:pPr algn="ctr">
                <a:spcAft>
                  <a:spcPts val="600"/>
                </a:spcAft>
              </a:pPr>
              <a:r>
                <a:rPr lang="en-GB" dirty="0">
                  <a:latin typeface="Twinkl" pitchFamily="2" charset="0"/>
                </a:rPr>
                <a:t>The island lays just off the west coast of…</a:t>
              </a:r>
            </a:p>
            <a:p>
              <a:pPr algn="ctr">
                <a:spcAft>
                  <a:spcPts val="600"/>
                </a:spcAft>
              </a:pPr>
              <a:r>
                <a:rPr lang="en-GB" dirty="0">
                  <a:latin typeface="Twinkl" pitchFamily="2" charset="0"/>
                </a:rPr>
                <a:t>To the south of the island is the country of…</a:t>
              </a:r>
            </a:p>
            <a:p>
              <a:pPr algn="ctr">
                <a:spcAft>
                  <a:spcPts val="600"/>
                </a:spcAft>
              </a:pPr>
              <a:r>
                <a:rPr lang="en-GB" dirty="0">
                  <a:latin typeface="Twinkl" pitchFamily="2" charset="0"/>
                </a:rPr>
                <a:t>It is in the ________ ocean/sea.</a:t>
              </a:r>
            </a:p>
          </p:txBody>
        </p:sp>
      </p:grpSp>
      <p:sp>
        <p:nvSpPr>
          <p:cNvPr id="12" name="Rectangle 11">
            <a:hlinkClick r:id="rId3"/>
            <a:extLst>
              <a:ext uri="{FF2B5EF4-FFF2-40B4-BE49-F238E27FC236}">
                <a16:creationId xmlns:a16="http://schemas.microsoft.com/office/drawing/2014/main" xmlns="" id="{4E6A2616-07B8-4188-8A24-A8CBD814DDF0}"/>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xmlns="" id="{0672BF05-93CF-41FE-B57A-697EB869A2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8559"/>
          <a:stretch/>
        </p:blipFill>
        <p:spPr>
          <a:xfrm>
            <a:off x="755651" y="2255772"/>
            <a:ext cx="3816350" cy="2467630"/>
          </a:xfrm>
          <a:prstGeom prst="rect">
            <a:avLst/>
          </a:prstGeom>
        </p:spPr>
      </p:pic>
    </p:spTree>
    <p:extLst>
      <p:ext uri="{BB962C8B-B14F-4D97-AF65-F5344CB8AC3E}">
        <p14:creationId xmlns:p14="http://schemas.microsoft.com/office/powerpoint/2010/main" val="289709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1961" y="499037"/>
            <a:ext cx="8220075" cy="639533"/>
          </a:xfrm>
        </p:spPr>
        <p:txBody>
          <a:bodyPr/>
          <a:lstStyle/>
          <a:p>
            <a:pPr algn="ctr"/>
            <a:r>
              <a:rPr lang="en-GB" b="1" dirty="0">
                <a:latin typeface="Twinkl" pitchFamily="2" charset="0"/>
              </a:rPr>
              <a:t>Designing the Island</a:t>
            </a:r>
          </a:p>
        </p:txBody>
      </p:sp>
      <p:sp>
        <p:nvSpPr>
          <p:cNvPr id="12" name="Rounded Rectangle 11"/>
          <p:cNvSpPr/>
          <p:nvPr/>
        </p:nvSpPr>
        <p:spPr>
          <a:xfrm>
            <a:off x="503237" y="1193486"/>
            <a:ext cx="8137525" cy="161410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endParaRPr lang="en-GB" sz="1800" b="1" i="0" u="none" strike="noStrike" dirty="0">
              <a:solidFill>
                <a:srgbClr val="1C1C1C"/>
              </a:solidFill>
              <a:effectLst/>
              <a:latin typeface="NTR"/>
            </a:endParaRPr>
          </a:p>
          <a:p>
            <a:pPr algn="ctr" rtl="0">
              <a:spcBef>
                <a:spcPts val="0"/>
              </a:spcBef>
              <a:spcAft>
                <a:spcPts val="0"/>
              </a:spcAft>
            </a:pPr>
            <a:endParaRPr lang="en-GB" sz="1800" b="1" i="0" u="none" strike="noStrike" dirty="0">
              <a:solidFill>
                <a:srgbClr val="1C1C1C"/>
              </a:solidFill>
              <a:effectLst/>
              <a:latin typeface="Twinkl" pitchFamily="2" charset="0"/>
            </a:endParaRPr>
          </a:p>
          <a:p>
            <a:pPr algn="ctr" rtl="0">
              <a:spcBef>
                <a:spcPts val="0"/>
              </a:spcBef>
              <a:spcAft>
                <a:spcPts val="0"/>
              </a:spcAft>
            </a:pPr>
            <a:r>
              <a:rPr lang="en-GB" sz="1800" b="1" i="0" u="none" strike="noStrike" dirty="0">
                <a:solidFill>
                  <a:srgbClr val="1C1C1C"/>
                </a:solidFill>
                <a:effectLst/>
                <a:latin typeface="Twinkl" pitchFamily="2" charset="0"/>
              </a:rPr>
              <a:t>Now is your chance to design the island.</a:t>
            </a:r>
            <a:endParaRPr lang="en-GB" dirty="0">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What will it be called? What geographical features or landmarks will it have? As it is undiscovered, only natural landmarks will be there. What will you call these features?</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Look at these maps for some inspiration…</a:t>
            </a:r>
            <a:endParaRPr lang="en-GB" b="0" dirty="0">
              <a:effectLst/>
              <a:latin typeface="Twinkl" pitchFamily="2" charset="0"/>
            </a:endParaRPr>
          </a:p>
          <a:p>
            <a:r>
              <a:rPr lang="en-GB" dirty="0"/>
              <a:t/>
            </a:r>
            <a:br>
              <a:rPr lang="en-GB" dirty="0"/>
            </a:br>
            <a:endParaRPr lang="en-GB" dirty="0">
              <a:solidFill>
                <a:schemeClr val="tx1"/>
              </a:solidFill>
            </a:endParaRPr>
          </a:p>
        </p:txBody>
      </p:sp>
      <p:sp>
        <p:nvSpPr>
          <p:cNvPr id="2" name="Rectangle 1"/>
          <p:cNvSpPr/>
          <p:nvPr/>
        </p:nvSpPr>
        <p:spPr>
          <a:xfrm>
            <a:off x="503238" y="2854036"/>
            <a:ext cx="8137524" cy="3491202"/>
          </a:xfrm>
          <a:prstGeom prst="rect">
            <a:avLst/>
          </a:prstGeom>
          <a:solidFill>
            <a:srgbClr val="02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9249" y="2974107"/>
            <a:ext cx="2338508" cy="3267364"/>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9268" y="2974107"/>
            <a:ext cx="2349420" cy="3267364"/>
          </a:xfrm>
          <a:prstGeom prst="rect">
            <a:avLst/>
          </a:prstGeom>
        </p:spPr>
      </p:pic>
      <p:sp>
        <p:nvSpPr>
          <p:cNvPr id="7" name="Rectangle 6">
            <a:hlinkClick r:id="rId4"/>
            <a:extLst>
              <a:ext uri="{FF2B5EF4-FFF2-40B4-BE49-F238E27FC236}">
                <a16:creationId xmlns:a16="http://schemas.microsoft.com/office/drawing/2014/main" xmlns="" id="{8CA685CA-96CF-45D1-98A0-0EE19E695683}"/>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2718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email">
            <a:extLst>
              <a:ext uri="{28A0092B-C50C-407E-A947-70E740481C1C}">
                <a14:useLocalDpi xmlns:a14="http://schemas.microsoft.com/office/drawing/2010/main"/>
              </a:ext>
            </a:extLst>
          </a:blip>
          <a:srcRect t="36439" b="11112"/>
          <a:stretch/>
        </p:blipFill>
        <p:spPr>
          <a:xfrm>
            <a:off x="503238" y="3429000"/>
            <a:ext cx="8137524" cy="2916238"/>
          </a:xfrm>
          <a:prstGeom prst="rect">
            <a:avLst/>
          </a:prstGeom>
        </p:spPr>
      </p:pic>
      <p:sp>
        <p:nvSpPr>
          <p:cNvPr id="19" name="Rectangle 18"/>
          <p:cNvSpPr/>
          <p:nvPr/>
        </p:nvSpPr>
        <p:spPr>
          <a:xfrm>
            <a:off x="503238" y="2232927"/>
            <a:ext cx="8137525" cy="2256694"/>
          </a:xfrm>
          <a:prstGeom prst="rect">
            <a:avLst/>
          </a:prstGeom>
          <a:solidFill>
            <a:srgbClr val="02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553953"/>
            <a:ext cx="8220075" cy="994306"/>
          </a:xfrm>
        </p:spPr>
        <p:txBody>
          <a:bodyPr/>
          <a:lstStyle/>
          <a:p>
            <a:pPr algn="ctr"/>
            <a:r>
              <a:rPr lang="en-GB" b="1" dirty="0">
                <a:latin typeface="Twinkl" pitchFamily="2" charset="0"/>
              </a:rPr>
              <a:t>An Anywhere Island</a:t>
            </a:r>
          </a:p>
        </p:txBody>
      </p:sp>
      <p:sp>
        <p:nvSpPr>
          <p:cNvPr id="5" name="Rounded Rectangle 4"/>
          <p:cNvSpPr/>
          <p:nvPr/>
        </p:nvSpPr>
        <p:spPr>
          <a:xfrm>
            <a:off x="503237" y="1496950"/>
            <a:ext cx="8137525" cy="677839"/>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b="1" dirty="0" smtClean="0">
                <a:solidFill>
                  <a:schemeClr val="tx1"/>
                </a:solidFill>
                <a:latin typeface="Twinkl" pitchFamily="2" charset="0"/>
              </a:rPr>
              <a:t>Questions to think about</a:t>
            </a:r>
            <a:endParaRPr lang="en-GB" b="1" dirty="0">
              <a:solidFill>
                <a:schemeClr val="tx1"/>
              </a:solidFill>
              <a:latin typeface="Twinkl" pitchFamily="2" charset="0"/>
            </a:endParaRPr>
          </a:p>
        </p:txBody>
      </p:sp>
      <p:sp>
        <p:nvSpPr>
          <p:cNvPr id="2" name="Rounded Rectangle 1"/>
          <p:cNvSpPr/>
          <p:nvPr/>
        </p:nvSpPr>
        <p:spPr>
          <a:xfrm>
            <a:off x="710005" y="2427865"/>
            <a:ext cx="3779617" cy="879869"/>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u="none" strike="noStrike" dirty="0">
                <a:solidFill>
                  <a:srgbClr val="1C1C1C"/>
                </a:solidFill>
                <a:effectLst/>
                <a:latin typeface="Twinkl" pitchFamily="2" charset="0"/>
              </a:rPr>
              <a:t>What geographical features or landmarks have you added to</a:t>
            </a:r>
          </a:p>
          <a:p>
            <a:pPr algn="ctr"/>
            <a:r>
              <a:rPr lang="en-GB" sz="1800" b="0" i="0" u="none" strike="noStrike" dirty="0">
                <a:solidFill>
                  <a:srgbClr val="1C1C1C"/>
                </a:solidFill>
                <a:effectLst/>
                <a:latin typeface="Twinkl" pitchFamily="2" charset="0"/>
              </a:rPr>
              <a:t> the island? </a:t>
            </a:r>
            <a:endParaRPr lang="en-GB" dirty="0">
              <a:solidFill>
                <a:schemeClr val="tx1"/>
              </a:solidFill>
              <a:latin typeface="Twinkl" pitchFamily="2" charset="0"/>
            </a:endParaRPr>
          </a:p>
        </p:txBody>
      </p:sp>
      <p:sp>
        <p:nvSpPr>
          <p:cNvPr id="7" name="Rounded Rectangle 6"/>
          <p:cNvSpPr/>
          <p:nvPr/>
        </p:nvSpPr>
        <p:spPr>
          <a:xfrm>
            <a:off x="4568755" y="2427865"/>
            <a:ext cx="3779617" cy="879870"/>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u="none" strike="noStrike" dirty="0">
                <a:solidFill>
                  <a:srgbClr val="1C1C1C"/>
                </a:solidFill>
                <a:effectLst/>
                <a:latin typeface="Twinkl" pitchFamily="2" charset="0"/>
              </a:rPr>
              <a:t>What are the coordinates of a specific geographical feature or landmark?</a:t>
            </a:r>
            <a:endParaRPr lang="en-GB" dirty="0">
              <a:solidFill>
                <a:schemeClr val="tx1"/>
              </a:solidFill>
              <a:latin typeface="Twinkl" pitchFamily="2" charset="0"/>
            </a:endParaRPr>
          </a:p>
        </p:txBody>
      </p:sp>
      <p:sp>
        <p:nvSpPr>
          <p:cNvPr id="8" name="Rounded Rectangle 7"/>
          <p:cNvSpPr/>
          <p:nvPr/>
        </p:nvSpPr>
        <p:spPr>
          <a:xfrm>
            <a:off x="710005" y="3370862"/>
            <a:ext cx="3779617" cy="879869"/>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u="none" strike="noStrike" dirty="0">
                <a:solidFill>
                  <a:srgbClr val="1C1C1C"/>
                </a:solidFill>
                <a:effectLst/>
                <a:latin typeface="Twinkl" pitchFamily="2" charset="0"/>
              </a:rPr>
              <a:t>What is your most southerly geographical feature or landmark?</a:t>
            </a:r>
            <a:endParaRPr lang="en-GB" dirty="0">
              <a:solidFill>
                <a:schemeClr val="tx1"/>
              </a:solidFill>
              <a:latin typeface="Twinkl" pitchFamily="2" charset="0"/>
            </a:endParaRPr>
          </a:p>
        </p:txBody>
      </p:sp>
      <p:sp>
        <p:nvSpPr>
          <p:cNvPr id="9" name="Rounded Rectangle 8"/>
          <p:cNvSpPr/>
          <p:nvPr/>
        </p:nvSpPr>
        <p:spPr>
          <a:xfrm>
            <a:off x="4568755" y="3370862"/>
            <a:ext cx="3779617" cy="879869"/>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u="none" strike="noStrike" dirty="0">
                <a:solidFill>
                  <a:srgbClr val="1C1C1C"/>
                </a:solidFill>
                <a:effectLst/>
                <a:latin typeface="Twinkl" pitchFamily="2" charset="0"/>
              </a:rPr>
              <a:t>Can you work out the total area of the island?</a:t>
            </a:r>
            <a:endParaRPr lang="en-GB" dirty="0">
              <a:solidFill>
                <a:schemeClr val="tx1"/>
              </a:solidFill>
              <a:latin typeface="Twinkl" pitchFamily="2"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1866" y="1241100"/>
            <a:ext cx="1124232" cy="1123633"/>
          </a:xfrm>
          <a:prstGeom prst="rect">
            <a:avLst/>
          </a:prstGeom>
        </p:spPr>
      </p:pic>
      <p:sp>
        <p:nvSpPr>
          <p:cNvPr id="11" name="Rectangle 10">
            <a:hlinkClick r:id="rId4"/>
            <a:extLst>
              <a:ext uri="{FF2B5EF4-FFF2-40B4-BE49-F238E27FC236}">
                <a16:creationId xmlns:a16="http://schemas.microsoft.com/office/drawing/2014/main" xmlns="" id="{27069AF0-2AAB-44FB-98B6-2351AF6006FF}"/>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4"/>
            <a:extLst>
              <a:ext uri="{FF2B5EF4-FFF2-40B4-BE49-F238E27FC236}">
                <a16:creationId xmlns:a16="http://schemas.microsoft.com/office/drawing/2014/main" xmlns="" id="{5C14910C-D6E8-4B5A-8874-58DB24280640}"/>
              </a:ext>
            </a:extLst>
          </p:cNvPr>
          <p:cNvSpPr/>
          <p:nvPr/>
        </p:nvSpPr>
        <p:spPr>
          <a:xfrm>
            <a:off x="8464492" y="6605928"/>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13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Lesson 2: First Impressions</a:t>
            </a:r>
          </a:p>
        </p:txBody>
      </p:sp>
      <p:sp>
        <p:nvSpPr>
          <p:cNvPr id="2" name="Rounded Rectangle 1"/>
          <p:cNvSpPr/>
          <p:nvPr/>
        </p:nvSpPr>
        <p:spPr>
          <a:xfrm>
            <a:off x="503237" y="1432929"/>
            <a:ext cx="8137525" cy="123613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1" i="0" u="none" strike="noStrike" dirty="0">
                <a:solidFill>
                  <a:srgbClr val="1C1C1C"/>
                </a:solidFill>
                <a:effectLst/>
                <a:latin typeface="Twinkl" pitchFamily="2" charset="0"/>
              </a:rPr>
              <a:t>You are approaching the newly discovered island for the first time.</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Whereabouts on the island would your boat dock? Which coast is that on?</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Close your eyes and imagine…</a:t>
            </a:r>
            <a:endParaRPr lang="en-GB" b="0" dirty="0">
              <a:effectLst/>
              <a:latin typeface="Twinkl" pitchFamily="2" charset="0"/>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l="5503" t="38919" r="5503" b="7476"/>
          <a:stretch/>
        </p:blipFill>
        <p:spPr>
          <a:xfrm>
            <a:off x="503238" y="2669060"/>
            <a:ext cx="8137524" cy="3676178"/>
          </a:xfrm>
          <a:prstGeom prst="rect">
            <a:avLst/>
          </a:prstGeom>
        </p:spPr>
      </p:pic>
      <p:sp>
        <p:nvSpPr>
          <p:cNvPr id="5" name="Rectangle 4">
            <a:hlinkClick r:id="rId3"/>
            <a:extLst>
              <a:ext uri="{FF2B5EF4-FFF2-40B4-BE49-F238E27FC236}">
                <a16:creationId xmlns:a16="http://schemas.microsoft.com/office/drawing/2014/main" xmlns="" id="{9597447C-E673-4454-9C26-377C82965836}"/>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4897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t="37313" b="3416"/>
          <a:stretch/>
        </p:blipFill>
        <p:spPr>
          <a:xfrm>
            <a:off x="780364" y="1367480"/>
            <a:ext cx="3742209" cy="1478688"/>
          </a:xfrm>
          <a:prstGeom prst="rect">
            <a:avLst/>
          </a:prstGeom>
        </p:spPr>
      </p:pic>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t="38324" b="2405"/>
          <a:stretch/>
        </p:blipFill>
        <p:spPr>
          <a:xfrm>
            <a:off x="4603835" y="1367479"/>
            <a:ext cx="3742209" cy="1478687"/>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t="13698" b="16345"/>
          <a:stretch/>
        </p:blipFill>
        <p:spPr>
          <a:xfrm>
            <a:off x="780364" y="3369206"/>
            <a:ext cx="3742209" cy="1472577"/>
          </a:xfrm>
          <a:prstGeom prst="rect">
            <a:avLst/>
          </a:prstGeom>
        </p:spPr>
      </p:pic>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t="23775" b="22856"/>
          <a:stretch/>
        </p:blipFill>
        <p:spPr>
          <a:xfrm>
            <a:off x="4603835" y="3364128"/>
            <a:ext cx="3742209" cy="1331439"/>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Use Your Senses</a:t>
            </a:r>
          </a:p>
        </p:txBody>
      </p:sp>
      <p:sp>
        <p:nvSpPr>
          <p:cNvPr id="2" name="Rounded Rectangle 1"/>
          <p:cNvSpPr/>
          <p:nvPr/>
        </p:nvSpPr>
        <p:spPr>
          <a:xfrm>
            <a:off x="503237" y="5362833"/>
            <a:ext cx="8137525" cy="973712"/>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1" i="0" u="none" strike="noStrike" dirty="0">
                <a:solidFill>
                  <a:srgbClr val="1C1C1C"/>
                </a:solidFill>
                <a:effectLst/>
                <a:latin typeface="Twinkl" pitchFamily="2" charset="0"/>
              </a:rPr>
              <a:t>Would you feel…</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A sense of excitement? Nervousness? Accomplishment?</a:t>
            </a:r>
            <a:endParaRPr lang="en-GB" b="0" dirty="0">
              <a:effectLst/>
              <a:latin typeface="Twinkl" pitchFamily="2" charset="0"/>
            </a:endParaRPr>
          </a:p>
        </p:txBody>
      </p:sp>
      <p:sp>
        <p:nvSpPr>
          <p:cNvPr id="6" name="Rectangle 5"/>
          <p:cNvSpPr/>
          <p:nvPr/>
        </p:nvSpPr>
        <p:spPr>
          <a:xfrm>
            <a:off x="780364" y="2846167"/>
            <a:ext cx="3742209" cy="430428"/>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What can you see around you?</a:t>
            </a:r>
          </a:p>
        </p:txBody>
      </p:sp>
      <p:sp>
        <p:nvSpPr>
          <p:cNvPr id="8" name="Rectangle 7"/>
          <p:cNvSpPr/>
          <p:nvPr/>
        </p:nvSpPr>
        <p:spPr>
          <a:xfrm>
            <a:off x="780364" y="4695567"/>
            <a:ext cx="3742209" cy="576644"/>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What can you hear?</a:t>
            </a:r>
          </a:p>
        </p:txBody>
      </p:sp>
      <p:sp>
        <p:nvSpPr>
          <p:cNvPr id="10" name="Rectangle 9"/>
          <p:cNvSpPr/>
          <p:nvPr/>
        </p:nvSpPr>
        <p:spPr>
          <a:xfrm>
            <a:off x="4603836" y="2846167"/>
            <a:ext cx="3742209" cy="430428"/>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What can you smell?</a:t>
            </a:r>
          </a:p>
        </p:txBody>
      </p:sp>
      <p:sp>
        <p:nvSpPr>
          <p:cNvPr id="12" name="Rectangle 11"/>
          <p:cNvSpPr/>
          <p:nvPr/>
        </p:nvSpPr>
        <p:spPr>
          <a:xfrm>
            <a:off x="4603837" y="4695567"/>
            <a:ext cx="3742208" cy="576644"/>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dirty="0">
                <a:solidFill>
                  <a:srgbClr val="1C1C1C"/>
                </a:solidFill>
                <a:effectLst/>
                <a:latin typeface="Twinkl" pitchFamily="2" charset="0"/>
              </a:rPr>
              <a:t>What can you feel – With your fingers? Under your feet? Against your cheeks?</a:t>
            </a:r>
            <a:endParaRPr lang="en-GB" sz="1600" dirty="0">
              <a:solidFill>
                <a:schemeClr val="tx1"/>
              </a:solidFill>
              <a:latin typeface="Twinkl" pitchFamily="2" charset="0"/>
            </a:endParaRPr>
          </a:p>
        </p:txBody>
      </p:sp>
      <p:sp>
        <p:nvSpPr>
          <p:cNvPr id="16" name="Rectangle 15">
            <a:hlinkClick r:id="rId6"/>
            <a:extLst>
              <a:ext uri="{FF2B5EF4-FFF2-40B4-BE49-F238E27FC236}">
                <a16:creationId xmlns:a16="http://schemas.microsoft.com/office/drawing/2014/main" xmlns="" id="{1F4A355A-EEEA-499F-A246-C9DEF11B2F07}"/>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9848393"/>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2218</TotalTime>
  <Words>1914</Words>
  <Application>Microsoft Office PowerPoint</Application>
  <PresentationFormat>On-screen Show (4:3)</PresentationFormat>
  <Paragraphs>160</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Sassoon Infant Rg</vt:lpstr>
      <vt:lpstr>Londrina Solid</vt:lpstr>
      <vt:lpstr>Roboto</vt:lpstr>
      <vt:lpstr>Sassoon Infant Md</vt:lpstr>
      <vt:lpstr>NTR</vt:lpstr>
      <vt:lpstr>Twinkl</vt:lpstr>
      <vt:lpstr>Calibri</vt:lpstr>
      <vt:lpstr>Office Theme</vt:lpstr>
      <vt:lpstr>PowerPoint Presentation</vt:lpstr>
      <vt:lpstr>Year 6 Project Pack: Anywhere Island</vt:lpstr>
      <vt:lpstr>Lesson 1: The Discovery</vt:lpstr>
      <vt:lpstr>Where in the World Are You?</vt:lpstr>
      <vt:lpstr>X Marks the Spot!</vt:lpstr>
      <vt:lpstr>Designing the Island</vt:lpstr>
      <vt:lpstr>An Anywhere Island</vt:lpstr>
      <vt:lpstr>Lesson 2: First Impressions</vt:lpstr>
      <vt:lpstr>Use Your Senses</vt:lpstr>
      <vt:lpstr>Collect Ambitious Vocabulary</vt:lpstr>
      <vt:lpstr>Use Your Ideas!</vt:lpstr>
      <vt:lpstr>Lesson 3: Create the Identity for an Environmental Agency</vt:lpstr>
      <vt:lpstr>The Environmental Agency Name and Logo</vt:lpstr>
      <vt:lpstr>Lesson 4: The Island Rules</vt:lpstr>
      <vt:lpstr>How Could Visitors Affect the Island?</vt:lpstr>
      <vt:lpstr>Dos and Don’ts</vt:lpstr>
      <vt:lpstr>Design a Poster</vt:lpstr>
      <vt:lpstr>Lesson 5: Stop the Press!</vt:lpstr>
      <vt:lpstr>Animal Classification</vt:lpstr>
      <vt:lpstr>Weird and Wonderful Species</vt:lpstr>
      <vt:lpstr>Weird and Wonderful Species</vt:lpstr>
      <vt:lpstr>Weird and Wonderful Species</vt:lpstr>
      <vt:lpstr>Weird and Wonderful Species</vt:lpstr>
      <vt:lpstr>Weird and Wonderful Species</vt:lpstr>
      <vt:lpstr>Weird and Wonderful Species</vt:lpstr>
      <vt:lpstr>Design Your New Species</vt:lpstr>
      <vt:lpstr>Lesson 6: Developing a Tourism Industry</vt:lpstr>
      <vt:lpstr>Persuasive Holiday Brochure</vt:lpstr>
      <vt:lpstr>What a Successful Brochure Looks Like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Rachel Lee</cp:lastModifiedBy>
  <cp:revision>173</cp:revision>
  <dcterms:created xsi:type="dcterms:W3CDTF">2014-10-01T16:09:27Z</dcterms:created>
  <dcterms:modified xsi:type="dcterms:W3CDTF">2021-07-09T11:22:43Z</dcterms:modified>
</cp:coreProperties>
</file>