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258" r:id="rId5"/>
    <p:sldId id="264" r:id="rId6"/>
    <p:sldId id="268" r:id="rId7"/>
    <p:sldId id="270" r:id="rId8"/>
    <p:sldId id="271" r:id="rId9"/>
    <p:sldId id="272" r:id="rId10"/>
    <p:sldId id="269" r:id="rId11"/>
    <p:sldId id="267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winkl" panose="020B0604020202020204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85"/>
    <a:srgbClr val="18A0DB"/>
    <a:srgbClr val="DE1E5A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382" y="5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3969" y="2970443"/>
            <a:ext cx="5267401" cy="343512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9285"/>
                </a:solidFill>
                <a:latin typeface="+mn-lt"/>
              </a:rPr>
              <a:t>Characters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799" y="1275309"/>
            <a:ext cx="3218648" cy="51997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1150" y="1312053"/>
            <a:ext cx="4241699" cy="16216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43225" y="1686602"/>
            <a:ext cx="346710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Before you begin writing your play script, you will need to think about who your characters are.</a:t>
            </a:r>
          </a:p>
        </p:txBody>
      </p:sp>
      <p:sp>
        <p:nvSpPr>
          <p:cNvPr id="8" name="Rectangle 7"/>
          <p:cNvSpPr/>
          <p:nvPr/>
        </p:nvSpPr>
        <p:spPr>
          <a:xfrm>
            <a:off x="2943225" y="1705652"/>
            <a:ext cx="346710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Play scripts usually begin with a list of characters and a little bit of information about each one.</a:t>
            </a:r>
          </a:p>
        </p:txBody>
      </p:sp>
      <p:sp>
        <p:nvSpPr>
          <p:cNvPr id="9" name="Rectangle 8"/>
          <p:cNvSpPr/>
          <p:nvPr/>
        </p:nvSpPr>
        <p:spPr>
          <a:xfrm>
            <a:off x="2943225" y="1845877"/>
            <a:ext cx="34671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b="1" dirty="0"/>
              <a:t>Here is an example of a character list.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02557" y="3429000"/>
            <a:ext cx="3941831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b="1" dirty="0"/>
              <a:t>Characters</a:t>
            </a:r>
            <a:r>
              <a:rPr lang="en-GB" dirty="0"/>
              <a:t> </a:t>
            </a:r>
          </a:p>
          <a:p>
            <a:r>
              <a:rPr lang="en-GB" b="1" dirty="0"/>
              <a:t>Maria</a:t>
            </a:r>
            <a:r>
              <a:rPr lang="en-GB" dirty="0"/>
              <a:t> – an animal-loving young girl with few human friends.</a:t>
            </a:r>
          </a:p>
          <a:p>
            <a:r>
              <a:rPr lang="en-GB" b="1" dirty="0"/>
              <a:t>Mrs </a:t>
            </a:r>
            <a:r>
              <a:rPr lang="en-GB" b="1" dirty="0" err="1"/>
              <a:t>Sipsmith</a:t>
            </a:r>
            <a:r>
              <a:rPr lang="en-GB" b="1" dirty="0"/>
              <a:t> </a:t>
            </a:r>
            <a:r>
              <a:rPr lang="en-GB" dirty="0"/>
              <a:t>– Maria’s teacher, who’s a strict disciplinarian.</a:t>
            </a:r>
          </a:p>
          <a:p>
            <a:r>
              <a:rPr lang="en-GB" b="1" dirty="0"/>
              <a:t>Mr Woods </a:t>
            </a:r>
            <a:r>
              <a:rPr lang="en-GB" dirty="0"/>
              <a:t>– Maria’s father, who’s a dishonest bank manager.</a:t>
            </a:r>
          </a:p>
          <a:p>
            <a:r>
              <a:rPr lang="en-GB" b="1" dirty="0"/>
              <a:t>Mrs Woods </a:t>
            </a:r>
            <a:r>
              <a:rPr lang="en-GB" dirty="0"/>
              <a:t>– Maria’s mother, who hates animals but likes quiz shows and celebrity magazines.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8" grpId="1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9285"/>
                </a:solidFill>
                <a:latin typeface="+mn-lt"/>
              </a:rPr>
              <a:t>Scenes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3969" y="2970443"/>
            <a:ext cx="5267401" cy="343512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802557" y="3429000"/>
            <a:ext cx="4265118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b="1" dirty="0"/>
              <a:t>Scene 1: The Woods’ Living Room</a:t>
            </a:r>
            <a:r>
              <a:rPr lang="en-GB" dirty="0"/>
              <a:t> </a:t>
            </a:r>
          </a:p>
          <a:p>
            <a:r>
              <a:rPr lang="en-GB" i="1" dirty="0"/>
              <a:t>Mr and Mrs Woods are sprawled on the sofa, staring at the TV. Maria is on the floor, playing with her pet kitten.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99"/>
          <a:stretch/>
        </p:blipFill>
        <p:spPr>
          <a:xfrm flipH="1">
            <a:off x="695433" y="1108946"/>
            <a:ext cx="2786332" cy="51997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46450" y="1312053"/>
            <a:ext cx="4241699" cy="162164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38525" y="1964752"/>
            <a:ext cx="34671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b="1" dirty="0"/>
              <a:t>Where is the play set?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38525" y="1686602"/>
            <a:ext cx="346710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Plays are divided into sections called scenes. Each scene may have a different setting.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38525" y="1707377"/>
            <a:ext cx="346710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A description of the setting is included at the start of each scene.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38525" y="1845876"/>
            <a:ext cx="34671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b="1" dirty="0"/>
              <a:t>Take a look at this setting description.</a:t>
            </a:r>
          </a:p>
        </p:txBody>
      </p:sp>
    </p:spTree>
    <p:extLst>
      <p:ext uri="{BB962C8B-B14F-4D97-AF65-F5344CB8AC3E}">
        <p14:creationId xmlns:p14="http://schemas.microsoft.com/office/powerpoint/2010/main" val="168388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9285"/>
                </a:solidFill>
                <a:latin typeface="+mn-lt"/>
              </a:rPr>
              <a:t>Narrators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3969" y="2970443"/>
            <a:ext cx="5267401" cy="343512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802557" y="3429000"/>
            <a:ext cx="4265118" cy="2492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b="1" dirty="0"/>
              <a:t>Scene 1: The Woods’ Living Room</a:t>
            </a:r>
            <a:r>
              <a:rPr lang="en-GB" dirty="0"/>
              <a:t> </a:t>
            </a:r>
          </a:p>
          <a:p>
            <a:r>
              <a:rPr lang="en-GB" i="1" dirty="0"/>
              <a:t>Mr and Mrs Woods are sprawled on the sofa, staring at the TV. Maria is on the floor, playing with her pet kitten.</a:t>
            </a:r>
          </a:p>
          <a:p>
            <a:endParaRPr lang="en-GB" b="1" dirty="0">
              <a:latin typeface="Twinkl" pitchFamily="2" charset="0"/>
            </a:endParaRPr>
          </a:p>
          <a:p>
            <a:r>
              <a:rPr lang="en-GB" b="1" dirty="0">
                <a:latin typeface="Twinkl" pitchFamily="2" charset="0"/>
              </a:rPr>
              <a:t>Narrator</a:t>
            </a:r>
            <a:r>
              <a:rPr lang="en-GB" dirty="0">
                <a:latin typeface="Twinkl" pitchFamily="2" charset="0"/>
              </a:rPr>
              <a:t>: Maria’s parents rarely spoke to her. No wonder her only friends were animals. Here they are on a typical Saturday afternoon.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46450" y="1312053"/>
            <a:ext cx="4241699" cy="162164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38525" y="1964752"/>
            <a:ext cx="34671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Many play scripts have narrators.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438525" y="1844340"/>
            <a:ext cx="34671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Narrators tell the audience what is happening in the story.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438525" y="1828873"/>
            <a:ext cx="34671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They do not act and often speak at the beginning of a new scene.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38525" y="1949285"/>
            <a:ext cx="34671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b="1" dirty="0"/>
              <a:t>Lets have a look at an example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09" y="1415477"/>
            <a:ext cx="2969131" cy="489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80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5" grpId="0"/>
      <p:bldP spid="15" grpId="1"/>
      <p:bldP spid="16" grpId="0"/>
      <p:bldP spid="16" grpId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9285"/>
                </a:solidFill>
                <a:latin typeface="+mn-lt"/>
              </a:rPr>
              <a:t>Dialogue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3969" y="2970443"/>
            <a:ext cx="5267401" cy="343512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802557" y="3429000"/>
            <a:ext cx="4265118" cy="3046988"/>
          </a:xfrm>
          <a:prstGeom prst="rect">
            <a:avLst/>
          </a:prstGeom>
        </p:spPr>
        <p:txBody>
          <a:bodyPr wrap="square" lIns="0" tIns="0" rIns="0" bIns="0" numCol="2">
            <a:spAutoFit/>
          </a:bodyPr>
          <a:lstStyle/>
          <a:p>
            <a:r>
              <a:rPr lang="en-GB" b="1" dirty="0"/>
              <a:t>Maria:</a:t>
            </a:r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Mrs Woods:</a:t>
            </a:r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Maria:</a:t>
            </a:r>
          </a:p>
          <a:p>
            <a:endParaRPr lang="en-GB" b="1" dirty="0"/>
          </a:p>
          <a:p>
            <a:r>
              <a:rPr lang="en-GB" b="1" dirty="0"/>
              <a:t>Mr Woods:</a:t>
            </a:r>
          </a:p>
          <a:p>
            <a:endParaRPr lang="en-GB" dirty="0"/>
          </a:p>
          <a:p>
            <a:r>
              <a:rPr lang="en-GB" dirty="0">
                <a:latin typeface="Twinkl" pitchFamily="2" charset="0"/>
              </a:rPr>
              <a:t>Here kitty, catch this.</a:t>
            </a:r>
          </a:p>
          <a:p>
            <a:endParaRPr lang="en-GB" dirty="0">
              <a:latin typeface="Twinkl" pitchFamily="2" charset="0"/>
            </a:endParaRPr>
          </a:p>
          <a:p>
            <a:r>
              <a:rPr lang="en-GB" dirty="0">
                <a:latin typeface="Twinkl" pitchFamily="2" charset="0"/>
              </a:rPr>
              <a:t>Shut that cat up! I’m trying to watch my quiz show.</a:t>
            </a:r>
          </a:p>
          <a:p>
            <a:endParaRPr lang="en-GB" dirty="0">
              <a:latin typeface="Twinkl" pitchFamily="2" charset="0"/>
            </a:endParaRPr>
          </a:p>
          <a:p>
            <a:r>
              <a:rPr lang="en-GB" dirty="0">
                <a:latin typeface="Twinkl" pitchFamily="2" charset="0"/>
              </a:rPr>
              <a:t>Sorry, Mum.</a:t>
            </a:r>
          </a:p>
          <a:p>
            <a:endParaRPr lang="en-GB" dirty="0">
              <a:latin typeface="Twinkl" pitchFamily="2" charset="0"/>
            </a:endParaRPr>
          </a:p>
          <a:p>
            <a:r>
              <a:rPr lang="en-GB" dirty="0" err="1">
                <a:latin typeface="Twinkl" pitchFamily="2" charset="0"/>
              </a:rPr>
              <a:t>Shh</a:t>
            </a:r>
            <a:r>
              <a:rPr lang="en-GB" dirty="0">
                <a:latin typeface="Twinkl" pitchFamily="2" charset="0"/>
              </a:rPr>
              <a:t>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46450" y="1312053"/>
            <a:ext cx="4241699" cy="162164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38525" y="1633169"/>
            <a:ext cx="346710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Now that you have decided on characters and where your story is set, you can start writing your play script.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38525" y="1769657"/>
            <a:ext cx="34671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Think about what your characters will say to each other.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38525" y="1596426"/>
            <a:ext cx="346710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When writing dialogue, the character name comes first, followed by a colon and what the character says.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71494" y="1845857"/>
            <a:ext cx="34671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Remember, inverted commas are not used in a play script.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7049" y="1509944"/>
            <a:ext cx="2912984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72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/>
      <p:bldP spid="11" grpId="1"/>
      <p:bldP spid="12" grpId="0"/>
      <p:bldP spid="12" grpId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9285"/>
                </a:solidFill>
                <a:latin typeface="+mn-lt"/>
              </a:rPr>
              <a:t>Stage Directions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3969" y="2358652"/>
            <a:ext cx="5267401" cy="403262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676649" y="2817211"/>
            <a:ext cx="1430189" cy="3695732"/>
          </a:xfrm>
          <a:prstGeom prst="rect">
            <a:avLst/>
          </a:prstGeom>
        </p:spPr>
        <p:txBody>
          <a:bodyPr wrap="square" lIns="0" tIns="0" rIns="0" bIns="0" numCol="1">
            <a:noAutofit/>
          </a:bodyPr>
          <a:lstStyle/>
          <a:p>
            <a:r>
              <a:rPr lang="en-GB" b="1" dirty="0"/>
              <a:t>Maria:</a:t>
            </a:r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Mrs Woods:</a:t>
            </a:r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Maria:</a:t>
            </a:r>
          </a:p>
          <a:p>
            <a:endParaRPr lang="en-GB" b="1" dirty="0"/>
          </a:p>
          <a:p>
            <a:r>
              <a:rPr lang="en-GB" b="1" dirty="0"/>
              <a:t>Mr Woods:</a:t>
            </a:r>
            <a:endParaRPr lang="en-GB" dirty="0">
              <a:latin typeface="Twinkl" pitchFamily="2" charset="0"/>
            </a:endParaRPr>
          </a:p>
          <a:p>
            <a:endParaRPr lang="en-GB" dirty="0">
              <a:latin typeface="Twinkl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46450" y="1312053"/>
            <a:ext cx="4241699" cy="162164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38525" y="1814412"/>
            <a:ext cx="34671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Stage directions can be added in brackets when writing dialogue.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723" y="970842"/>
            <a:ext cx="2848802" cy="533788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463875" y="1637812"/>
            <a:ext cx="346710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Stage directions tell an actor what to do or how to speak. They are written in the present tense.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451200" y="1814412"/>
            <a:ext cx="34671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b="1" dirty="0"/>
              <a:t>Actors do not read stage directions aloud.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106837" y="2817211"/>
            <a:ext cx="3191773" cy="3695732"/>
          </a:xfrm>
          <a:prstGeom prst="rect">
            <a:avLst/>
          </a:prstGeom>
        </p:spPr>
        <p:txBody>
          <a:bodyPr wrap="square" lIns="0" tIns="0" rIns="0" bIns="0" numCol="1">
            <a:noAutofit/>
          </a:bodyPr>
          <a:lstStyle/>
          <a:p>
            <a:r>
              <a:rPr lang="en-GB" dirty="0">
                <a:latin typeface="Twinkl" pitchFamily="2" charset="0"/>
              </a:rPr>
              <a:t>Here kitty, catch this.</a:t>
            </a:r>
          </a:p>
          <a:p>
            <a:r>
              <a:rPr lang="en-GB" dirty="0">
                <a:latin typeface="Twinkl" pitchFamily="2" charset="0"/>
              </a:rPr>
              <a:t>(She throws a ball of wool for the kitten, who leaps on it with a loud meow)</a:t>
            </a:r>
          </a:p>
          <a:p>
            <a:endParaRPr lang="en-GB" dirty="0">
              <a:latin typeface="Twinkl" pitchFamily="2" charset="0"/>
            </a:endParaRPr>
          </a:p>
          <a:p>
            <a:r>
              <a:rPr lang="en-GB" dirty="0">
                <a:latin typeface="Twinkl" pitchFamily="2" charset="0"/>
              </a:rPr>
              <a:t>(crossly) Shut that cat up! I’m trying to watch my quiz show.</a:t>
            </a:r>
          </a:p>
          <a:p>
            <a:endParaRPr lang="en-GB" dirty="0">
              <a:latin typeface="Twinkl" pitchFamily="2" charset="0"/>
            </a:endParaRPr>
          </a:p>
          <a:p>
            <a:r>
              <a:rPr lang="en-GB" dirty="0">
                <a:latin typeface="Twinkl" pitchFamily="2" charset="0"/>
              </a:rPr>
              <a:t>Sorry, Mum.</a:t>
            </a:r>
          </a:p>
          <a:p>
            <a:endParaRPr lang="en-GB" dirty="0">
              <a:latin typeface="Twinkl" pitchFamily="2" charset="0"/>
            </a:endParaRPr>
          </a:p>
          <a:p>
            <a:r>
              <a:rPr lang="en-GB" dirty="0" err="1">
                <a:latin typeface="Twinkl" pitchFamily="2" charset="0"/>
              </a:rPr>
              <a:t>Shh</a:t>
            </a:r>
            <a:r>
              <a:rPr lang="en-GB" dirty="0">
                <a:latin typeface="Twinkl" pitchFamily="2" charset="0"/>
              </a:rPr>
              <a:t>! (loudly, turning the TV volume up even more</a:t>
            </a:r>
          </a:p>
        </p:txBody>
      </p:sp>
    </p:spTree>
    <p:extLst>
      <p:ext uri="{BB962C8B-B14F-4D97-AF65-F5344CB8AC3E}">
        <p14:creationId xmlns:p14="http://schemas.microsoft.com/office/powerpoint/2010/main" val="45099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5" grpId="0"/>
      <p:bldP spid="15" grpId="1"/>
      <p:bldP spid="16" grpId="0"/>
      <p:bldP spid="1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dirty="0">
                <a:solidFill>
                  <a:srgbClr val="009285"/>
                </a:solidFill>
                <a:latin typeface="+mn-lt"/>
              </a:rPr>
              <a:t>Writing Your Play Script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12579"/>
            <a:ext cx="7632700" cy="19389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Now you are ready to write your own play script.</a:t>
            </a:r>
          </a:p>
          <a:p>
            <a:r>
              <a:rPr lang="en-GB" b="1" dirty="0">
                <a:solidFill>
                  <a:srgbClr val="009285"/>
                </a:solidFill>
              </a:rPr>
              <a:t>Remember to include:</a:t>
            </a:r>
          </a:p>
          <a:p>
            <a:pPr marL="361950" indent="-180975">
              <a:buFont typeface="Arial" panose="020B0604020202020204" pitchFamily="34" charset="0"/>
              <a:buChar char="•"/>
            </a:pPr>
            <a:r>
              <a:rPr lang="en-GB" dirty="0"/>
              <a:t>a list of the characters;</a:t>
            </a:r>
          </a:p>
          <a:p>
            <a:pPr marL="361950" indent="-180975">
              <a:buFont typeface="Arial" panose="020B0604020202020204" pitchFamily="34" charset="0"/>
              <a:buChar char="•"/>
            </a:pPr>
            <a:r>
              <a:rPr lang="en-GB" dirty="0"/>
              <a:t>narrators (optional);</a:t>
            </a:r>
          </a:p>
          <a:p>
            <a:pPr marL="361950" indent="-180975">
              <a:buFont typeface="Arial" panose="020B0604020202020204" pitchFamily="34" charset="0"/>
              <a:buChar char="•"/>
            </a:pPr>
            <a:r>
              <a:rPr lang="en-GB" dirty="0"/>
              <a:t>a scene description;</a:t>
            </a:r>
          </a:p>
          <a:p>
            <a:pPr marL="361950" indent="-180975">
              <a:buFont typeface="Arial" panose="020B0604020202020204" pitchFamily="34" charset="0"/>
              <a:buChar char="•"/>
            </a:pPr>
            <a:r>
              <a:rPr lang="en-GB" dirty="0"/>
              <a:t>dialogue;</a:t>
            </a:r>
          </a:p>
          <a:p>
            <a:pPr marL="361950" indent="-180975">
              <a:buFont typeface="Arial" panose="020B0604020202020204" pitchFamily="34" charset="0"/>
              <a:buChar char="•"/>
            </a:pPr>
            <a:r>
              <a:rPr lang="en-GB" dirty="0"/>
              <a:t>stage directions in brackets.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4167" y="3348888"/>
            <a:ext cx="1611127" cy="26552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362733" y="3404255"/>
            <a:ext cx="1671326" cy="27324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8831" y="3433698"/>
            <a:ext cx="1536895" cy="2879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99"/>
          <a:stretch/>
        </p:blipFill>
        <p:spPr>
          <a:xfrm>
            <a:off x="5093493" y="3251571"/>
            <a:ext cx="1579910" cy="29483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086204" y="3251571"/>
            <a:ext cx="2008014" cy="324398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774846" y="4873561"/>
            <a:ext cx="7613504" cy="54777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9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Good luck or, as they say in the theatre, </a:t>
            </a:r>
            <a:r>
              <a:rPr lang="en-GB" b="1" dirty="0">
                <a:solidFill>
                  <a:srgbClr val="009285"/>
                </a:solidFill>
              </a:rPr>
              <a:t>‘break a leg!’</a:t>
            </a:r>
          </a:p>
        </p:txBody>
      </p:sp>
    </p:spTree>
    <p:extLst>
      <p:ext uri="{BB962C8B-B14F-4D97-AF65-F5344CB8AC3E}">
        <p14:creationId xmlns:p14="http://schemas.microsoft.com/office/powerpoint/2010/main" val="124450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CBECBD4EEA1249BCBB0708E751A7A8" ma:contentTypeVersion="13" ma:contentTypeDescription="Create a new document." ma:contentTypeScope="" ma:versionID="0c8194973401214efc5672c7b3b91d7a">
  <xsd:schema xmlns:xsd="http://www.w3.org/2001/XMLSchema" xmlns:xs="http://www.w3.org/2001/XMLSchema" xmlns:p="http://schemas.microsoft.com/office/2006/metadata/properties" xmlns:ns3="c5ba367c-cbec-43d3-9226-4396ba06fe3d" xmlns:ns4="40dca68f-7e88-4440-aa8a-39f9ed80e1d1" targetNamespace="http://schemas.microsoft.com/office/2006/metadata/properties" ma:root="true" ma:fieldsID="88da4cca9e7f8d31fb74bf026e8153dd" ns3:_="" ns4:_="">
    <xsd:import namespace="c5ba367c-cbec-43d3-9226-4396ba06fe3d"/>
    <xsd:import namespace="40dca68f-7e88-4440-aa8a-39f9ed80e1d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ba367c-cbec-43d3-9226-4396ba06fe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dca68f-7e88-4440-aa8a-39f9ed80e1d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03DC4EE-41D5-40FD-9FA3-C556044775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ba367c-cbec-43d3-9226-4396ba06fe3d"/>
    <ds:schemaRef ds:uri="40dca68f-7e88-4440-aa8a-39f9ed80e1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C53D4C-EA1A-4646-BD3F-FC1F57A49A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623267-29FE-44E0-93F8-012DECA4A059}">
  <ds:schemaRefs>
    <ds:schemaRef ds:uri="http://purl.org/dc/elements/1.1/"/>
    <ds:schemaRef ds:uri="http://www.w3.org/XML/1998/namespace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40dca68f-7e88-4440-aa8a-39f9ed80e1d1"/>
    <ds:schemaRef ds:uri="c5ba367c-cbec-43d3-9226-4396ba06fe3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0</TotalTime>
  <Words>548</Words>
  <Application>Microsoft Office PowerPoint</Application>
  <PresentationFormat>On-screen Show (4:3)</PresentationFormat>
  <Paragraphs>80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Twinkl</vt:lpstr>
      <vt:lpstr>Arial</vt:lpstr>
      <vt:lpstr>Calibri</vt:lpstr>
      <vt:lpstr>Office Theme</vt:lpstr>
      <vt:lpstr>PowerPoint Presentation</vt:lpstr>
      <vt:lpstr>Characters</vt:lpstr>
      <vt:lpstr>Scenes</vt:lpstr>
      <vt:lpstr>Narrators</vt:lpstr>
      <vt:lpstr>Dialogue</vt:lpstr>
      <vt:lpstr>Stage Directions</vt:lpstr>
      <vt:lpstr>Writing Your Play Script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Georgia Chappell</dc:creator>
  <cp:lastModifiedBy>Nolan, Helen</cp:lastModifiedBy>
  <cp:revision>11</cp:revision>
  <dcterms:created xsi:type="dcterms:W3CDTF">2019-04-03T08:49:21Z</dcterms:created>
  <dcterms:modified xsi:type="dcterms:W3CDTF">2021-02-27T23:06:14Z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0x010100C4CBECBD4EEA1249BCBB0708E751A7A8</vt:lpwstr>
  </property>
</Properties>
</file>