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jb5IHsHHOz3t1OMflWOQM9XyF5+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6" name="Google Shape;5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3" name="Google Shape;6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9"/>
          <p:cNvPicPr preferRelativeResize="0"/>
          <p:nvPr/>
        </p:nvPicPr>
        <p:blipFill rotWithShape="1">
          <a:blip r:embed="rId13">
            <a:alphaModFix/>
          </a:blip>
          <a:srcRect/>
          <a:stretch/>
        </p:blipFill>
        <p:spPr>
          <a:xfrm>
            <a:off x="0" y="4352"/>
            <a:ext cx="12192000" cy="6849296"/>
          </a:xfrm>
          <a:prstGeom prst="rect">
            <a:avLst/>
          </a:prstGeom>
          <a:noFill/>
          <a:ln>
            <a:noFill/>
          </a:ln>
        </p:spPr>
      </p:pic>
      <p:sp>
        <p:nvSpPr>
          <p:cNvPr id="7" name="Google Shape;7;p9"/>
          <p:cNvSpPr txBox="1"/>
          <p:nvPr/>
        </p:nvSpPr>
        <p:spPr>
          <a:xfrm>
            <a:off x="9213573" y="6438406"/>
            <a:ext cx="2743200" cy="27993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3F3F3F"/>
              </a:buClr>
              <a:buSzPts val="1200"/>
              <a:buFont typeface="Trebuchet MS"/>
              <a:buNone/>
            </a:pPr>
            <a:r>
              <a:rPr lang="en-GB" sz="1100" b="1" i="0" u="none" strike="noStrike" cap="none">
                <a:solidFill>
                  <a:schemeClr val="lt1"/>
                </a:solidFill>
                <a:latin typeface="Trebuchet MS"/>
                <a:ea typeface="Trebuchet MS"/>
                <a:cs typeface="Trebuchet MS"/>
                <a:sym typeface="Trebuchet MS"/>
              </a:rPr>
              <a:t>Copyright 2020</a:t>
            </a:r>
            <a:endParaRPr sz="1100" b="0" i="0" u="none" strike="noStrike" cap="none">
              <a:solidFill>
                <a:schemeClr val="lt1"/>
              </a:solidFill>
              <a:latin typeface="Calibri"/>
              <a:ea typeface="Calibri"/>
              <a:cs typeface="Calibri"/>
              <a:sym typeface="Calibri"/>
            </a:endParaRPr>
          </a:p>
        </p:txBody>
      </p:sp>
      <p:pic>
        <p:nvPicPr>
          <p:cNvPr id="8" name="Google Shape;8;p9"/>
          <p:cNvPicPr preferRelativeResize="0"/>
          <p:nvPr/>
        </p:nvPicPr>
        <p:blipFill rotWithShape="1">
          <a:blip r:embed="rId14">
            <a:alphaModFix/>
          </a:blip>
          <a:srcRect/>
          <a:stretch/>
        </p:blipFill>
        <p:spPr>
          <a:xfrm>
            <a:off x="140577" y="6260325"/>
            <a:ext cx="900160" cy="6360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3" name="Title 1">
            <a:extLst>
              <a:ext uri="{FF2B5EF4-FFF2-40B4-BE49-F238E27FC236}">
                <a16:creationId xmlns:a16="http://schemas.microsoft.com/office/drawing/2014/main" id="{5EE2FD18-1E2D-E347-9693-1452506F6525}"/>
              </a:ext>
            </a:extLst>
          </p:cNvPr>
          <p:cNvSpPr txBox="1">
            <a:spLocks/>
          </p:cNvSpPr>
          <p:nvPr/>
        </p:nvSpPr>
        <p:spPr>
          <a:xfrm>
            <a:off x="838200" y="3792088"/>
            <a:ext cx="10515600" cy="8375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Trebuchet MS" panose="020B0703020202090204" pitchFamily="34" charset="0"/>
              </a:rPr>
              <a:t>A VE Day celebration</a:t>
            </a:r>
            <a:endParaRPr lang="en-GB" sz="2800" dirty="0">
              <a:latin typeface="Trebuchet MS" panose="020B0703020202090204" pitchFamily="34" charset="0"/>
            </a:endParaRPr>
          </a:p>
        </p:txBody>
      </p:sp>
      <p:sp>
        <p:nvSpPr>
          <p:cNvPr id="4" name="Title 1">
            <a:extLst>
              <a:ext uri="{FF2B5EF4-FFF2-40B4-BE49-F238E27FC236}">
                <a16:creationId xmlns:a16="http://schemas.microsoft.com/office/drawing/2014/main" id="{33E0954A-07CA-E041-86CA-D509D2846004}"/>
              </a:ext>
            </a:extLst>
          </p:cNvPr>
          <p:cNvSpPr txBox="1">
            <a:spLocks/>
          </p:cNvSpPr>
          <p:nvPr/>
        </p:nvSpPr>
        <p:spPr>
          <a:xfrm>
            <a:off x="838200" y="2329048"/>
            <a:ext cx="10515600" cy="8375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1500" b="1" dirty="0">
                <a:latin typeface="Trebuchet MS" panose="020B0703020202090204" pitchFamily="34" charset="0"/>
              </a:rPr>
              <a:t>War Heroes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body" idx="1"/>
          </p:nvPr>
        </p:nvSpPr>
        <p:spPr>
          <a:xfrm>
            <a:off x="728869" y="1715785"/>
            <a:ext cx="8158277" cy="44762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dirty="0"/>
              <a:t>The 8</a:t>
            </a:r>
            <a:r>
              <a:rPr lang="en-GB" sz="2000" baseline="30000" dirty="0"/>
              <a:t>th</a:t>
            </a:r>
            <a:r>
              <a:rPr lang="en-GB" sz="2000" dirty="0"/>
              <a:t> May is a special day called VE Day. VE stands for Victory in Europe.</a:t>
            </a:r>
            <a:endParaRPr dirty="0"/>
          </a:p>
          <a:p>
            <a:pPr marL="0" lvl="0" indent="0" algn="l" rtl="0">
              <a:lnSpc>
                <a:spcPct val="90000"/>
              </a:lnSpc>
              <a:spcBef>
                <a:spcPts val="1000"/>
              </a:spcBef>
              <a:spcAft>
                <a:spcPts val="0"/>
              </a:spcAft>
              <a:buClr>
                <a:schemeClr val="dk1"/>
              </a:buClr>
              <a:buSzPts val="2000"/>
              <a:buNone/>
            </a:pPr>
            <a:r>
              <a:rPr lang="en-GB" sz="2000" dirty="0"/>
              <a:t>World War II began on 1</a:t>
            </a:r>
            <a:r>
              <a:rPr lang="en-GB" sz="2000" baseline="30000" dirty="0"/>
              <a:t>st</a:t>
            </a:r>
            <a:r>
              <a:rPr lang="en-GB" sz="2000" dirty="0"/>
              <a:t> September 1939 and many men and women fought in </a:t>
            </a:r>
            <a:br>
              <a:rPr lang="en-GB" sz="2000" dirty="0"/>
            </a:br>
            <a:r>
              <a:rPr lang="en-GB" sz="2000" dirty="0"/>
              <a:t>the army, navy or air force. In Europe, the second world war ended on 8</a:t>
            </a:r>
            <a:r>
              <a:rPr lang="en-GB" sz="2000" baseline="30000" dirty="0"/>
              <a:t>th</a:t>
            </a:r>
            <a:r>
              <a:rPr lang="en-GB" sz="2000" dirty="0"/>
              <a:t> May 1945. </a:t>
            </a:r>
            <a:br>
              <a:rPr lang="en-GB" sz="2000" dirty="0"/>
            </a:br>
            <a:r>
              <a:rPr lang="en-GB" sz="2000" dirty="0"/>
              <a:t>Great Britain had been fighting for nearly six years!</a:t>
            </a:r>
            <a:endParaRPr dirty="0"/>
          </a:p>
          <a:p>
            <a:pPr marL="0" lvl="0" indent="0" algn="l" rtl="0">
              <a:lnSpc>
                <a:spcPct val="90000"/>
              </a:lnSpc>
              <a:spcBef>
                <a:spcPts val="1000"/>
              </a:spcBef>
              <a:spcAft>
                <a:spcPts val="0"/>
              </a:spcAft>
              <a:buClr>
                <a:schemeClr val="dk1"/>
              </a:buClr>
              <a:buSzPts val="2000"/>
              <a:buNone/>
            </a:pPr>
            <a:r>
              <a:rPr lang="en-GB" sz="2000" dirty="0"/>
              <a:t>The Prime Minister, Winston Churchill, announced on the radio at 3pm that </a:t>
            </a:r>
            <a:br>
              <a:rPr lang="en-GB" sz="2000" dirty="0"/>
            </a:br>
            <a:r>
              <a:rPr lang="en-GB" sz="2000" dirty="0"/>
              <a:t>Germany had surrendered. </a:t>
            </a:r>
            <a:endParaRPr sz="2000" dirty="0">
              <a:highlight>
                <a:srgbClr val="00FFFF"/>
              </a:highlight>
            </a:endParaRPr>
          </a:p>
          <a:p>
            <a:pPr marL="0" lvl="0" indent="0" algn="l" rtl="0">
              <a:lnSpc>
                <a:spcPct val="90000"/>
              </a:lnSpc>
              <a:spcBef>
                <a:spcPts val="1000"/>
              </a:spcBef>
              <a:spcAft>
                <a:spcPts val="0"/>
              </a:spcAft>
              <a:buClr>
                <a:schemeClr val="dk1"/>
              </a:buClr>
              <a:buSzPts val="2000"/>
              <a:buNone/>
            </a:pPr>
            <a:r>
              <a:rPr lang="en-GB" sz="2000" dirty="0"/>
              <a:t>The country celebrated and there were many street parties across Great Britain.</a:t>
            </a:r>
            <a:endParaRPr dirty="0"/>
          </a:p>
          <a:p>
            <a:pPr marL="0" lvl="0" indent="0" algn="l" rtl="0">
              <a:lnSpc>
                <a:spcPct val="90000"/>
              </a:lnSpc>
              <a:spcBef>
                <a:spcPts val="1000"/>
              </a:spcBef>
              <a:spcAft>
                <a:spcPts val="0"/>
              </a:spcAft>
              <a:buClr>
                <a:schemeClr val="dk1"/>
              </a:buClr>
              <a:buSzPts val="2000"/>
              <a:buNone/>
            </a:pPr>
            <a:r>
              <a:rPr lang="en-GB" sz="2000" dirty="0"/>
              <a:t>There was still fighting in Japan, and World War II didn’t finally end until 2</a:t>
            </a:r>
            <a:r>
              <a:rPr lang="en-GB" sz="2000" baseline="30000" dirty="0"/>
              <a:t>nd</a:t>
            </a:r>
            <a:r>
              <a:rPr lang="en-GB" sz="2000" dirty="0"/>
              <a:t> September 1945.</a:t>
            </a:r>
            <a:endParaRPr dirty="0"/>
          </a:p>
        </p:txBody>
      </p:sp>
      <p:sp>
        <p:nvSpPr>
          <p:cNvPr id="88" name="Google Shape;88;p2"/>
          <p:cNvSpPr txBox="1"/>
          <p:nvPr/>
        </p:nvSpPr>
        <p:spPr>
          <a:xfrm>
            <a:off x="722245" y="672968"/>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dirty="0">
                <a:solidFill>
                  <a:schemeClr val="dk1"/>
                </a:solidFill>
                <a:latin typeface="Trebuchet MS"/>
                <a:ea typeface="Trebuchet MS"/>
                <a:cs typeface="Trebuchet MS"/>
                <a:sym typeface="Trebuchet MS"/>
              </a:rPr>
              <a:t>VE Day</a:t>
            </a:r>
            <a:endParaRPr dirty="0"/>
          </a:p>
        </p:txBody>
      </p:sp>
      <p:pic>
        <p:nvPicPr>
          <p:cNvPr id="90" name="Google Shape;90;p2"/>
          <p:cNvPicPr preferRelativeResize="0"/>
          <p:nvPr/>
        </p:nvPicPr>
        <p:blipFill rotWithShape="1">
          <a:blip r:embed="rId3">
            <a:alphaModFix/>
          </a:blip>
          <a:srcRect/>
          <a:stretch/>
        </p:blipFill>
        <p:spPr>
          <a:xfrm>
            <a:off x="8726363" y="1938474"/>
            <a:ext cx="2736768" cy="32818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body" idx="1"/>
          </p:nvPr>
        </p:nvSpPr>
        <p:spPr>
          <a:xfrm>
            <a:off x="722245" y="1825625"/>
            <a:ext cx="318714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t>This year will be the 75</a:t>
            </a:r>
            <a:r>
              <a:rPr lang="en-GB" baseline="30000"/>
              <a:t>th</a:t>
            </a:r>
            <a:r>
              <a:rPr lang="en-GB"/>
              <a:t> anniversary of VE Day. Events had been planned across the country to celebrate peace and also remember those who died; but now we need to think of ways to celebrate at home.</a:t>
            </a:r>
            <a:endParaRPr/>
          </a:p>
        </p:txBody>
      </p:sp>
      <p:sp>
        <p:nvSpPr>
          <p:cNvPr id="96" name="Google Shape;96;p3"/>
          <p:cNvSpPr txBox="1"/>
          <p:nvPr/>
        </p:nvSpPr>
        <p:spPr>
          <a:xfrm>
            <a:off x="722245" y="760549"/>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75</a:t>
            </a:r>
            <a:r>
              <a:rPr lang="en-GB" sz="4400" b="1" baseline="30000">
                <a:solidFill>
                  <a:schemeClr val="dk1"/>
                </a:solidFill>
                <a:latin typeface="Trebuchet MS"/>
                <a:ea typeface="Trebuchet MS"/>
                <a:cs typeface="Trebuchet MS"/>
                <a:sym typeface="Trebuchet MS"/>
              </a:rPr>
              <a:t>th</a:t>
            </a:r>
            <a:r>
              <a:rPr lang="en-GB" sz="4400" b="1">
                <a:solidFill>
                  <a:schemeClr val="dk1"/>
                </a:solidFill>
                <a:latin typeface="Trebuchet MS"/>
                <a:ea typeface="Trebuchet MS"/>
                <a:cs typeface="Trebuchet MS"/>
                <a:sym typeface="Trebuchet MS"/>
              </a:rPr>
              <a:t> Anniversary!</a:t>
            </a:r>
            <a:endParaRPr/>
          </a:p>
        </p:txBody>
      </p:sp>
      <p:pic>
        <p:nvPicPr>
          <p:cNvPr id="97" name="Google Shape;97;p3"/>
          <p:cNvPicPr preferRelativeResize="0"/>
          <p:nvPr/>
        </p:nvPicPr>
        <p:blipFill rotWithShape="1">
          <a:blip r:embed="rId3">
            <a:alphaModFix/>
          </a:blip>
          <a:srcRect/>
          <a:stretch/>
        </p:blipFill>
        <p:spPr>
          <a:xfrm>
            <a:off x="5021629" y="1825624"/>
            <a:ext cx="6448126" cy="430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body" idx="1"/>
          </p:nvPr>
        </p:nvSpPr>
        <p:spPr>
          <a:xfrm>
            <a:off x="722245" y="1633365"/>
            <a:ext cx="10515600" cy="10170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t>On VE Day, people will remember the service men and women who fought during the second world war and the sacrifices that they made.</a:t>
            </a:r>
            <a:endParaRPr>
              <a:highlight>
                <a:srgbClr val="00FFFF"/>
              </a:highlight>
            </a:endParaRPr>
          </a:p>
        </p:txBody>
      </p:sp>
      <p:sp>
        <p:nvSpPr>
          <p:cNvPr id="103" name="Google Shape;103;p4"/>
          <p:cNvSpPr txBox="1"/>
          <p:nvPr/>
        </p:nvSpPr>
        <p:spPr>
          <a:xfrm>
            <a:off x="722245" y="760549"/>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Remembering</a:t>
            </a:r>
            <a:endParaRPr/>
          </a:p>
        </p:txBody>
      </p:sp>
      <p:sp>
        <p:nvSpPr>
          <p:cNvPr id="104" name="Google Shape;104;p4"/>
          <p:cNvSpPr txBox="1"/>
          <p:nvPr/>
        </p:nvSpPr>
        <p:spPr>
          <a:xfrm>
            <a:off x="8813580" y="5646611"/>
            <a:ext cx="2093845" cy="45084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navy</a:t>
            </a:r>
            <a:endParaRPr/>
          </a:p>
        </p:txBody>
      </p:sp>
      <p:pic>
        <p:nvPicPr>
          <p:cNvPr id="105" name="Google Shape;105;p4"/>
          <p:cNvPicPr preferRelativeResize="0"/>
          <p:nvPr/>
        </p:nvPicPr>
        <p:blipFill rotWithShape="1">
          <a:blip r:embed="rId3">
            <a:alphaModFix/>
          </a:blip>
          <a:srcRect/>
          <a:stretch/>
        </p:blipFill>
        <p:spPr>
          <a:xfrm>
            <a:off x="3735210" y="3774677"/>
            <a:ext cx="3963780" cy="1871934"/>
          </a:xfrm>
          <a:prstGeom prst="rect">
            <a:avLst/>
          </a:prstGeom>
          <a:noFill/>
          <a:ln>
            <a:noFill/>
          </a:ln>
        </p:spPr>
      </p:pic>
      <p:pic>
        <p:nvPicPr>
          <p:cNvPr id="106" name="Google Shape;106;p4"/>
          <p:cNvPicPr preferRelativeResize="0"/>
          <p:nvPr/>
        </p:nvPicPr>
        <p:blipFill rotWithShape="1">
          <a:blip r:embed="rId4">
            <a:alphaModFix/>
          </a:blip>
          <a:srcRect/>
          <a:stretch/>
        </p:blipFill>
        <p:spPr>
          <a:xfrm>
            <a:off x="1284575" y="3000386"/>
            <a:ext cx="1354858" cy="2605496"/>
          </a:xfrm>
          <a:prstGeom prst="rect">
            <a:avLst/>
          </a:prstGeom>
          <a:noFill/>
          <a:ln>
            <a:noFill/>
          </a:ln>
        </p:spPr>
      </p:pic>
      <p:pic>
        <p:nvPicPr>
          <p:cNvPr id="107" name="Google Shape;107;p4"/>
          <p:cNvPicPr preferRelativeResize="0"/>
          <p:nvPr/>
        </p:nvPicPr>
        <p:blipFill rotWithShape="1">
          <a:blip r:embed="rId5">
            <a:alphaModFix/>
          </a:blip>
          <a:srcRect/>
          <a:stretch/>
        </p:blipFill>
        <p:spPr>
          <a:xfrm>
            <a:off x="7889149" y="4443506"/>
            <a:ext cx="3654252" cy="1017070"/>
          </a:xfrm>
          <a:prstGeom prst="rect">
            <a:avLst/>
          </a:prstGeom>
          <a:noFill/>
          <a:ln>
            <a:noFill/>
          </a:ln>
        </p:spPr>
      </p:pic>
      <p:sp>
        <p:nvSpPr>
          <p:cNvPr id="108" name="Google Shape;108;p4"/>
          <p:cNvSpPr txBox="1"/>
          <p:nvPr/>
        </p:nvSpPr>
        <p:spPr>
          <a:xfrm>
            <a:off x="5042454" y="5605882"/>
            <a:ext cx="1636642" cy="3831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air force</a:t>
            </a:r>
            <a:endParaRPr/>
          </a:p>
        </p:txBody>
      </p:sp>
      <p:sp>
        <p:nvSpPr>
          <p:cNvPr id="109" name="Google Shape;109;p4"/>
          <p:cNvSpPr txBox="1"/>
          <p:nvPr/>
        </p:nvSpPr>
        <p:spPr>
          <a:xfrm>
            <a:off x="1284575" y="5646611"/>
            <a:ext cx="1490868" cy="60841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army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body" idx="1"/>
          </p:nvPr>
        </p:nvSpPr>
        <p:spPr>
          <a:xfrm>
            <a:off x="722245" y="1644516"/>
            <a:ext cx="9298654" cy="13190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a:t>When the service men and women from the army, navy and air force returned home, they were given medals to show how grateful the nation were that they had fought for the country.</a:t>
            </a:r>
            <a:endParaRPr/>
          </a:p>
        </p:txBody>
      </p:sp>
      <p:sp>
        <p:nvSpPr>
          <p:cNvPr id="115" name="Google Shape;115;p5"/>
          <p:cNvSpPr txBox="1"/>
          <p:nvPr/>
        </p:nvSpPr>
        <p:spPr>
          <a:xfrm>
            <a:off x="722245" y="760549"/>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Returning Home</a:t>
            </a:r>
            <a:endParaRPr/>
          </a:p>
        </p:txBody>
      </p:sp>
      <p:pic>
        <p:nvPicPr>
          <p:cNvPr id="116" name="Google Shape;116;p5"/>
          <p:cNvPicPr preferRelativeResize="0"/>
          <p:nvPr/>
        </p:nvPicPr>
        <p:blipFill rotWithShape="1">
          <a:blip r:embed="rId3">
            <a:alphaModFix/>
          </a:blip>
          <a:srcRect/>
          <a:stretch/>
        </p:blipFill>
        <p:spPr>
          <a:xfrm>
            <a:off x="10020899" y="3542631"/>
            <a:ext cx="1354858" cy="2605496"/>
          </a:xfrm>
          <a:prstGeom prst="rect">
            <a:avLst/>
          </a:prstGeom>
          <a:noFill/>
          <a:ln>
            <a:noFill/>
          </a:ln>
        </p:spPr>
      </p:pic>
      <p:sp>
        <p:nvSpPr>
          <p:cNvPr id="117" name="Google Shape;117;p5"/>
          <p:cNvSpPr/>
          <p:nvPr/>
        </p:nvSpPr>
        <p:spPr>
          <a:xfrm>
            <a:off x="5877931" y="3740228"/>
            <a:ext cx="4071155" cy="921746"/>
          </a:xfrm>
          <a:prstGeom prst="wedgeRoundRectCallout">
            <a:avLst>
              <a:gd name="adj1" fmla="val 56705"/>
              <a:gd name="adj2" fmla="val -32430"/>
              <a:gd name="adj3" fmla="val 16667"/>
            </a:avLst>
          </a:prstGeom>
          <a:solidFill>
            <a:srgbClr val="6E6E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5"/>
          <p:cNvSpPr txBox="1"/>
          <p:nvPr/>
        </p:nvSpPr>
        <p:spPr>
          <a:xfrm>
            <a:off x="5949744" y="3723372"/>
            <a:ext cx="4071155" cy="90555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lt1"/>
              </a:buClr>
              <a:buSzPts val="2800"/>
              <a:buFont typeface="Arial"/>
              <a:buNone/>
            </a:pPr>
            <a:r>
              <a:rPr lang="en-GB" sz="2220" b="1">
                <a:solidFill>
                  <a:schemeClr val="lt1"/>
                </a:solidFill>
                <a:latin typeface="Trebuchet MS"/>
                <a:ea typeface="Trebuchet MS"/>
                <a:cs typeface="Trebuchet MS"/>
                <a:sym typeface="Trebuchet MS"/>
              </a:rPr>
              <a:t>Why do you think the nation (Great Britain) was grateful?</a:t>
            </a:r>
            <a:endParaRPr/>
          </a:p>
        </p:txBody>
      </p:sp>
      <p:pic>
        <p:nvPicPr>
          <p:cNvPr id="119" name="Google Shape;119;p5"/>
          <p:cNvPicPr preferRelativeResize="0"/>
          <p:nvPr/>
        </p:nvPicPr>
        <p:blipFill rotWithShape="1">
          <a:blip r:embed="rId4">
            <a:alphaModFix/>
          </a:blip>
          <a:srcRect b="9337"/>
          <a:stretch/>
        </p:blipFill>
        <p:spPr>
          <a:xfrm>
            <a:off x="2077875" y="3084903"/>
            <a:ext cx="1436505" cy="3162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6"/>
          <p:cNvPicPr preferRelativeResize="0"/>
          <p:nvPr/>
        </p:nvPicPr>
        <p:blipFill rotWithShape="1">
          <a:blip r:embed="rId3">
            <a:alphaModFix/>
          </a:blip>
          <a:srcRect/>
          <a:stretch/>
        </p:blipFill>
        <p:spPr>
          <a:xfrm>
            <a:off x="4290808" y="2082799"/>
            <a:ext cx="5564558" cy="3709705"/>
          </a:xfrm>
          <a:prstGeom prst="rect">
            <a:avLst/>
          </a:prstGeom>
          <a:noFill/>
          <a:ln>
            <a:noFill/>
          </a:ln>
        </p:spPr>
      </p:pic>
      <p:sp>
        <p:nvSpPr>
          <p:cNvPr id="125" name="Google Shape;125;p6"/>
          <p:cNvSpPr txBox="1">
            <a:spLocks noGrp="1"/>
          </p:cNvSpPr>
          <p:nvPr>
            <p:ph type="body" idx="1"/>
          </p:nvPr>
        </p:nvSpPr>
        <p:spPr>
          <a:xfrm>
            <a:off x="722245" y="1576023"/>
            <a:ext cx="5722622" cy="5392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a:t>War medals contained many symbols.</a:t>
            </a:r>
            <a:endParaRPr/>
          </a:p>
        </p:txBody>
      </p:sp>
      <p:sp>
        <p:nvSpPr>
          <p:cNvPr id="126" name="Google Shape;126;p6"/>
          <p:cNvSpPr txBox="1"/>
          <p:nvPr/>
        </p:nvSpPr>
        <p:spPr>
          <a:xfrm>
            <a:off x="722245" y="738515"/>
            <a:ext cx="3915856"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War Medals</a:t>
            </a:r>
            <a:endParaRPr/>
          </a:p>
        </p:txBody>
      </p:sp>
      <p:pic>
        <p:nvPicPr>
          <p:cNvPr id="127" name="Google Shape;127;p6"/>
          <p:cNvPicPr preferRelativeResize="0"/>
          <p:nvPr/>
        </p:nvPicPr>
        <p:blipFill rotWithShape="1">
          <a:blip r:embed="rId4">
            <a:alphaModFix/>
          </a:blip>
          <a:srcRect b="8678"/>
          <a:stretch/>
        </p:blipFill>
        <p:spPr>
          <a:xfrm>
            <a:off x="822909" y="2218126"/>
            <a:ext cx="1544887" cy="3426228"/>
          </a:xfrm>
          <a:prstGeom prst="rect">
            <a:avLst/>
          </a:prstGeom>
          <a:noFill/>
          <a:ln>
            <a:noFill/>
          </a:ln>
        </p:spPr>
      </p:pic>
      <p:pic>
        <p:nvPicPr>
          <p:cNvPr id="128" name="Google Shape;128;p6"/>
          <p:cNvPicPr preferRelativeResize="0"/>
          <p:nvPr/>
        </p:nvPicPr>
        <p:blipFill rotWithShape="1">
          <a:blip r:embed="rId5">
            <a:alphaModFix/>
          </a:blip>
          <a:srcRect l="13939" r="10818" b="3803"/>
          <a:stretch/>
        </p:blipFill>
        <p:spPr>
          <a:xfrm>
            <a:off x="2456761" y="2142419"/>
            <a:ext cx="1668515" cy="3203489"/>
          </a:xfrm>
          <a:prstGeom prst="rect">
            <a:avLst/>
          </a:prstGeom>
          <a:noFill/>
          <a:ln>
            <a:noFill/>
          </a:ln>
        </p:spPr>
      </p:pic>
      <p:pic>
        <p:nvPicPr>
          <p:cNvPr id="129" name="Google Shape;129;p6"/>
          <p:cNvPicPr preferRelativeResize="0"/>
          <p:nvPr/>
        </p:nvPicPr>
        <p:blipFill rotWithShape="1">
          <a:blip r:embed="rId6">
            <a:alphaModFix/>
          </a:blip>
          <a:srcRect/>
          <a:stretch/>
        </p:blipFill>
        <p:spPr>
          <a:xfrm>
            <a:off x="10020899" y="3542631"/>
            <a:ext cx="1354858" cy="2605496"/>
          </a:xfrm>
          <a:prstGeom prst="rect">
            <a:avLst/>
          </a:prstGeom>
          <a:noFill/>
          <a:ln>
            <a:noFill/>
          </a:ln>
        </p:spPr>
      </p:pic>
      <p:sp>
        <p:nvSpPr>
          <p:cNvPr id="130" name="Google Shape;130;p6"/>
          <p:cNvSpPr/>
          <p:nvPr/>
        </p:nvSpPr>
        <p:spPr>
          <a:xfrm rot="5400000">
            <a:off x="9630447" y="1597251"/>
            <a:ext cx="1850125" cy="1828484"/>
          </a:xfrm>
          <a:prstGeom prst="wedgeRoundRectCallout">
            <a:avLst>
              <a:gd name="adj1" fmla="val 56705"/>
              <a:gd name="adj2" fmla="val -32430"/>
              <a:gd name="adj3" fmla="val 16667"/>
            </a:avLst>
          </a:prstGeom>
          <a:solidFill>
            <a:srgbClr val="6E6E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6"/>
          <p:cNvSpPr txBox="1"/>
          <p:nvPr/>
        </p:nvSpPr>
        <p:spPr>
          <a:xfrm>
            <a:off x="9727896" y="1586430"/>
            <a:ext cx="1828483" cy="179366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lt1"/>
              </a:buClr>
              <a:buSzPts val="2800"/>
              <a:buFont typeface="Arial"/>
              <a:buNone/>
            </a:pPr>
            <a:r>
              <a:rPr lang="en-GB" sz="2220" b="1">
                <a:solidFill>
                  <a:schemeClr val="lt1"/>
                </a:solidFill>
                <a:latin typeface="Trebuchet MS"/>
                <a:ea typeface="Trebuchet MS"/>
                <a:cs typeface="Trebuchet MS"/>
                <a:sym typeface="Trebuchet MS"/>
              </a:rPr>
              <a:t>What symbols </a:t>
            </a:r>
            <a:br>
              <a:rPr lang="en-GB" sz="2220" b="1">
                <a:solidFill>
                  <a:schemeClr val="lt1"/>
                </a:solidFill>
                <a:latin typeface="Trebuchet MS"/>
                <a:ea typeface="Trebuchet MS"/>
                <a:cs typeface="Trebuchet MS"/>
                <a:sym typeface="Trebuchet MS"/>
              </a:rPr>
            </a:br>
            <a:r>
              <a:rPr lang="en-GB" sz="2220" b="1">
                <a:solidFill>
                  <a:schemeClr val="lt1"/>
                </a:solidFill>
                <a:latin typeface="Trebuchet MS"/>
                <a:ea typeface="Trebuchet MS"/>
                <a:cs typeface="Trebuchet MS"/>
                <a:sym typeface="Trebuchet MS"/>
              </a:rPr>
              <a:t>can you see on these medals?</a:t>
            </a:r>
            <a:endParaRPr/>
          </a:p>
        </p:txBody>
      </p:sp>
      <p:sp>
        <p:nvSpPr>
          <p:cNvPr id="132" name="Google Shape;132;p6"/>
          <p:cNvSpPr txBox="1"/>
          <p:nvPr/>
        </p:nvSpPr>
        <p:spPr>
          <a:xfrm>
            <a:off x="855833" y="5798827"/>
            <a:ext cx="291180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World War II medals</a:t>
            </a:r>
            <a:endParaRPr/>
          </a:p>
        </p:txBody>
      </p:sp>
      <p:sp>
        <p:nvSpPr>
          <p:cNvPr id="133" name="Google Shape;133;p6"/>
          <p:cNvSpPr txBox="1"/>
          <p:nvPr/>
        </p:nvSpPr>
        <p:spPr>
          <a:xfrm>
            <a:off x="5957664" y="5792505"/>
            <a:ext cx="23057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World War I medals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body" idx="1"/>
          </p:nvPr>
        </p:nvSpPr>
        <p:spPr>
          <a:xfrm>
            <a:off x="712145" y="1685581"/>
            <a:ext cx="5875942" cy="42417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a:t>Design a medal for a member of the army, navy or air force returning home after VE Day.</a:t>
            </a:r>
            <a:endParaRPr/>
          </a:p>
          <a:p>
            <a:pPr marL="0" lvl="0" indent="0" algn="l" rtl="0">
              <a:lnSpc>
                <a:spcPct val="90000"/>
              </a:lnSpc>
              <a:spcBef>
                <a:spcPts val="1000"/>
              </a:spcBef>
              <a:spcAft>
                <a:spcPts val="0"/>
              </a:spcAft>
              <a:buClr>
                <a:schemeClr val="dk1"/>
              </a:buClr>
              <a:buSzPts val="2800"/>
              <a:buNone/>
            </a:pPr>
            <a:r>
              <a:rPr lang="en-GB"/>
              <a:t>Think about which symbols and colours you might include.</a:t>
            </a:r>
            <a:endParaRPr/>
          </a:p>
        </p:txBody>
      </p:sp>
      <p:sp>
        <p:nvSpPr>
          <p:cNvPr id="139" name="Google Shape;139;p7"/>
          <p:cNvSpPr txBox="1"/>
          <p:nvPr/>
        </p:nvSpPr>
        <p:spPr>
          <a:xfrm>
            <a:off x="722244" y="738515"/>
            <a:ext cx="9765813"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Design a War Heroes Medal</a:t>
            </a:r>
            <a:endParaRPr/>
          </a:p>
        </p:txBody>
      </p:sp>
      <p:pic>
        <p:nvPicPr>
          <p:cNvPr id="140" name="Google Shape;140;p7"/>
          <p:cNvPicPr preferRelativeResize="0"/>
          <p:nvPr/>
        </p:nvPicPr>
        <p:blipFill rotWithShape="1">
          <a:blip r:embed="rId3">
            <a:alphaModFix/>
          </a:blip>
          <a:srcRect/>
          <a:stretch/>
        </p:blipFill>
        <p:spPr>
          <a:xfrm>
            <a:off x="7620122" y="1636292"/>
            <a:ext cx="3171819" cy="44831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body" idx="1"/>
          </p:nvPr>
        </p:nvSpPr>
        <p:spPr>
          <a:xfrm>
            <a:off x="722244" y="1670741"/>
            <a:ext cx="5094662" cy="12927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t>Write a letter to a service man or woman, telling them why they are receiving the medal.</a:t>
            </a:r>
            <a:endParaRPr/>
          </a:p>
        </p:txBody>
      </p:sp>
      <p:sp>
        <p:nvSpPr>
          <p:cNvPr id="146" name="Google Shape;146;p8"/>
          <p:cNvSpPr txBox="1"/>
          <p:nvPr/>
        </p:nvSpPr>
        <p:spPr>
          <a:xfrm>
            <a:off x="722244" y="738515"/>
            <a:ext cx="9765813"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Writing Task:</a:t>
            </a:r>
            <a:endParaRPr/>
          </a:p>
        </p:txBody>
      </p:sp>
      <p:pic>
        <p:nvPicPr>
          <p:cNvPr id="147" name="Google Shape;147;p8"/>
          <p:cNvPicPr preferRelativeResize="0"/>
          <p:nvPr/>
        </p:nvPicPr>
        <p:blipFill rotWithShape="1">
          <a:blip r:embed="rId3">
            <a:alphaModFix/>
          </a:blip>
          <a:srcRect/>
          <a:stretch/>
        </p:blipFill>
        <p:spPr>
          <a:xfrm>
            <a:off x="7723664" y="886858"/>
            <a:ext cx="3597086" cy="5084284"/>
          </a:xfrm>
          <a:prstGeom prst="rect">
            <a:avLst/>
          </a:prstGeom>
          <a:noFill/>
          <a:ln>
            <a:noFill/>
          </a:ln>
        </p:spPr>
      </p:pic>
      <p:sp>
        <p:nvSpPr>
          <p:cNvPr id="148" name="Google Shape;148;p8"/>
          <p:cNvSpPr txBox="1"/>
          <p:nvPr/>
        </p:nvSpPr>
        <p:spPr>
          <a:xfrm>
            <a:off x="728390" y="3235135"/>
            <a:ext cx="5209701" cy="297248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GB" sz="2800">
                <a:solidFill>
                  <a:schemeClr val="dk1"/>
                </a:solidFill>
                <a:latin typeface="Calibri"/>
                <a:ea typeface="Calibri"/>
                <a:cs typeface="Calibri"/>
                <a:sym typeface="Calibri"/>
              </a:rPr>
              <a:t>Try and use some of these words in your letter:</a:t>
            </a:r>
            <a:endParaRPr/>
          </a:p>
          <a:p>
            <a:pPr marL="0" marR="0" lvl="0" indent="0" algn="ctr" rtl="0">
              <a:lnSpc>
                <a:spcPct val="150000"/>
              </a:lnSpc>
              <a:spcBef>
                <a:spcPts val="100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brave        bravery        courage        grateful        sacrifice          celebrate        VE Day        war</a:t>
            </a:r>
            <a:endParaRPr/>
          </a:p>
        </p:txBody>
      </p:sp>
    </p:spTree>
  </p:cSld>
  <p:clrMapOvr>
    <a:masterClrMapping/>
  </p:clrMapOvr>
</p:sld>
</file>

<file path=ppt/theme/theme1.xml><?xml version="1.0" encoding="utf-8"?>
<a:theme xmlns:a="http://schemas.openxmlformats.org/drawingml/2006/main" name="Office Theme">
  <a:themeElements>
    <a:clrScheme name="Gre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Words>
  <Application>Microsoft Macintosh PowerPoint</Application>
  <PresentationFormat>Widescreen</PresentationFormat>
  <Paragraphs>30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SLW1103</dc:creator>
  <cp:lastModifiedBy>Charlotte Anderson-Barrow</cp:lastModifiedBy>
  <cp:revision>1</cp:revision>
  <dcterms:created xsi:type="dcterms:W3CDTF">2020-03-09T15:28:15Z</dcterms:created>
  <dcterms:modified xsi:type="dcterms:W3CDTF">2020-04-27T11:31:38Z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2D11FCBC-685F-44C9-912E-EA45A0DDCA79</vt:lpwstr>
  </property>
  <property fmtid="{D5CDD505-2E9C-101B-9397-08002B2CF9AE}" pid="3" name="ArticulatePath">
    <vt:lpwstr>Presentation1</vt:lpwstr>
  </property>
</Properties>
</file>